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8"/>
  </p:notesMasterIdLst>
  <p:sldIdLst>
    <p:sldId id="256" r:id="rId2"/>
    <p:sldId id="257" r:id="rId3"/>
    <p:sldId id="266" r:id="rId4"/>
    <p:sldId id="269" r:id="rId5"/>
    <p:sldId id="279" r:id="rId6"/>
    <p:sldId id="291" r:id="rId7"/>
    <p:sldId id="280" r:id="rId8"/>
    <p:sldId id="292" r:id="rId9"/>
    <p:sldId id="281" r:id="rId10"/>
    <p:sldId id="282" r:id="rId11"/>
    <p:sldId id="283" r:id="rId12"/>
    <p:sldId id="284" r:id="rId13"/>
    <p:sldId id="285" r:id="rId14"/>
    <p:sldId id="286" r:id="rId15"/>
    <p:sldId id="287" r:id="rId16"/>
    <p:sldId id="288" r:id="rId17"/>
    <p:sldId id="289" r:id="rId18"/>
    <p:sldId id="328" r:id="rId19"/>
    <p:sldId id="290" r:id="rId20"/>
    <p:sldId id="293" r:id="rId21"/>
    <p:sldId id="294" r:id="rId22"/>
    <p:sldId id="295" r:id="rId23"/>
    <p:sldId id="296" r:id="rId24"/>
    <p:sldId id="298" r:id="rId25"/>
    <p:sldId id="297" r:id="rId26"/>
    <p:sldId id="299" r:id="rId27"/>
    <p:sldId id="300" r:id="rId28"/>
    <p:sldId id="301" r:id="rId29"/>
    <p:sldId id="330" r:id="rId30"/>
    <p:sldId id="332" r:id="rId31"/>
    <p:sldId id="302" r:id="rId32"/>
    <p:sldId id="303" r:id="rId33"/>
    <p:sldId id="304" r:id="rId34"/>
    <p:sldId id="305" r:id="rId35"/>
    <p:sldId id="307" r:id="rId36"/>
    <p:sldId id="306" r:id="rId37"/>
    <p:sldId id="309" r:id="rId38"/>
    <p:sldId id="310" r:id="rId39"/>
    <p:sldId id="311" r:id="rId40"/>
    <p:sldId id="317" r:id="rId41"/>
    <p:sldId id="318" r:id="rId42"/>
    <p:sldId id="312" r:id="rId43"/>
    <p:sldId id="313" r:id="rId44"/>
    <p:sldId id="314" r:id="rId45"/>
    <p:sldId id="315" r:id="rId46"/>
    <p:sldId id="316" r:id="rId47"/>
    <p:sldId id="319" r:id="rId48"/>
    <p:sldId id="320" r:id="rId49"/>
    <p:sldId id="321" r:id="rId50"/>
    <p:sldId id="322" r:id="rId51"/>
    <p:sldId id="323" r:id="rId52"/>
    <p:sldId id="324" r:id="rId53"/>
    <p:sldId id="325" r:id="rId54"/>
    <p:sldId id="326" r:id="rId55"/>
    <p:sldId id="308" r:id="rId56"/>
    <p:sldId id="262" r:id="rId57"/>
  </p:sldIdLst>
  <p:sldSz cx="9144000" cy="6858000" type="screen4x3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7E6"/>
          </a:solidFill>
        </a:fill>
      </a:tcStyle>
    </a:wholeTbl>
    <a:band2H>
      <a:tcTxStyle/>
      <a:tcStyle>
        <a:tcBdr/>
        <a:fill>
          <a:solidFill>
            <a:srgbClr val="E7ECF3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AE2CD"/>
          </a:solidFill>
        </a:fill>
      </a:tcStyle>
    </a:wholeTbl>
    <a:band2H>
      <a:tcTxStyle/>
      <a:tcStyle>
        <a:tcBdr/>
        <a:fill>
          <a:solidFill>
            <a:srgbClr val="ED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CCCCC"/>
          </a:solidFill>
        </a:fill>
      </a:tcStyle>
    </a:wholeTbl>
    <a:band2H>
      <a:tcTxStyle/>
      <a:tcStyle>
        <a:tcBdr/>
        <a:fill>
          <a:solidFill>
            <a:srgbClr val="EEE7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480" autoAdjust="0"/>
    <p:restoredTop sz="94776" autoAdjust="0"/>
  </p:normalViewPr>
  <p:slideViewPr>
    <p:cSldViewPr snapToGrid="0">
      <p:cViewPr varScale="1">
        <p:scale>
          <a:sx n="82" d="100"/>
          <a:sy n="82" d="100"/>
        </p:scale>
        <p:origin x="1574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459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Arial"/>
      </a:defRPr>
    </a:lvl1pPr>
    <a:lvl2pPr indent="228600" latinLnBrk="0">
      <a:defRPr sz="1200">
        <a:latin typeface="+mj-lt"/>
        <a:ea typeface="+mj-ea"/>
        <a:cs typeface="+mj-cs"/>
        <a:sym typeface="Arial"/>
      </a:defRPr>
    </a:lvl2pPr>
    <a:lvl3pPr indent="457200" latinLnBrk="0">
      <a:defRPr sz="1200">
        <a:latin typeface="+mj-lt"/>
        <a:ea typeface="+mj-ea"/>
        <a:cs typeface="+mj-cs"/>
        <a:sym typeface="Arial"/>
      </a:defRPr>
    </a:lvl3pPr>
    <a:lvl4pPr indent="685800" latinLnBrk="0">
      <a:defRPr sz="1200">
        <a:latin typeface="+mj-lt"/>
        <a:ea typeface="+mj-ea"/>
        <a:cs typeface="+mj-cs"/>
        <a:sym typeface="Arial"/>
      </a:defRPr>
    </a:lvl4pPr>
    <a:lvl5pPr indent="914400" latinLnBrk="0">
      <a:defRPr sz="1200">
        <a:latin typeface="+mj-lt"/>
        <a:ea typeface="+mj-ea"/>
        <a:cs typeface="+mj-cs"/>
        <a:sym typeface="Arial"/>
      </a:defRPr>
    </a:lvl5pPr>
    <a:lvl6pPr indent="1143000" latinLnBrk="0">
      <a:defRPr sz="1200">
        <a:latin typeface="+mj-lt"/>
        <a:ea typeface="+mj-ea"/>
        <a:cs typeface="+mj-cs"/>
        <a:sym typeface="Arial"/>
      </a:defRPr>
    </a:lvl6pPr>
    <a:lvl7pPr indent="1371600" latinLnBrk="0">
      <a:defRPr sz="1200">
        <a:latin typeface="+mj-lt"/>
        <a:ea typeface="+mj-ea"/>
        <a:cs typeface="+mj-cs"/>
        <a:sym typeface="Arial"/>
      </a:defRPr>
    </a:lvl7pPr>
    <a:lvl8pPr indent="1600200" latinLnBrk="0">
      <a:defRPr sz="1200">
        <a:latin typeface="+mj-lt"/>
        <a:ea typeface="+mj-ea"/>
        <a:cs typeface="+mj-cs"/>
        <a:sym typeface="Arial"/>
      </a:defRPr>
    </a:lvl8pPr>
    <a:lvl9pPr indent="1828800" latinLnBrk="0">
      <a:defRPr sz="1200">
        <a:latin typeface="+mj-lt"/>
        <a:ea typeface="+mj-ea"/>
        <a:cs typeface="+mj-cs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o del título"/>
          <p:cNvSpPr txBox="1">
            <a:spLocks noGrp="1"/>
          </p:cNvSpPr>
          <p:nvPr>
            <p:ph type="title"/>
          </p:nvPr>
        </p:nvSpPr>
        <p:spPr>
          <a:xfrm>
            <a:off x="3012325" y="2960548"/>
            <a:ext cx="5445901" cy="2405702"/>
          </a:xfrm>
          <a:prstGeom prst="rect">
            <a:avLst/>
          </a:prstGeom>
        </p:spPr>
        <p:txBody>
          <a:bodyPr/>
          <a:lstStyle>
            <a:lvl1pPr algn="r">
              <a:defRPr sz="4800"/>
            </a:lvl1pPr>
          </a:lstStyle>
          <a:p>
            <a:r>
              <a:t>Texto del título</a:t>
            </a:r>
          </a:p>
        </p:txBody>
      </p:sp>
      <p:sp>
        <p:nvSpPr>
          <p:cNvPr id="15" name="Shape 10"/>
          <p:cNvSpPr/>
          <p:nvPr/>
        </p:nvSpPr>
        <p:spPr>
          <a:xfrm>
            <a:off x="6208124" y="5619450"/>
            <a:ext cx="2250002" cy="137701"/>
          </a:xfrm>
          <a:prstGeom prst="rect">
            <a:avLst/>
          </a:prstGeom>
          <a:solidFill>
            <a:srgbClr val="2B478D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16" name="Shape 46"/>
          <p:cNvSpPr/>
          <p:nvPr/>
        </p:nvSpPr>
        <p:spPr>
          <a:xfrm>
            <a:off x="-3" y="6720299"/>
            <a:ext cx="9144001" cy="137701"/>
          </a:xfrm>
          <a:prstGeom prst="rect">
            <a:avLst/>
          </a:prstGeom>
          <a:solidFill>
            <a:srgbClr val="2B478D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17" name="Straight Connector 4"/>
          <p:cNvSpPr/>
          <p:nvPr/>
        </p:nvSpPr>
        <p:spPr>
          <a:xfrm flipH="1">
            <a:off x="1845733" y="135464"/>
            <a:ext cx="2" cy="1512003"/>
          </a:xfrm>
          <a:prstGeom prst="line">
            <a:avLst/>
          </a:prstGeom>
          <a:ln>
            <a:solidFill>
              <a:srgbClr val="0066CC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pic>
        <p:nvPicPr>
          <p:cNvPr id="18" name="logo-university-computing.png" descr="logo-university-computin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79179"/>
            <a:ext cx="5726618" cy="1624574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+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o del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36" name="Nivel de texto 1…"/>
          <p:cNvSpPr txBox="1">
            <a:spLocks noGrp="1"/>
          </p:cNvSpPr>
          <p:nvPr>
            <p:ph type="body" sz="half" idx="1"/>
          </p:nvPr>
        </p:nvSpPr>
        <p:spPr>
          <a:xfrm>
            <a:off x="691200" y="1473315"/>
            <a:ext cx="3767400" cy="5094586"/>
          </a:xfrm>
          <a:prstGeom prst="rect">
            <a:avLst/>
          </a:prstGeom>
        </p:spPr>
        <p:txBody>
          <a:bodyPr/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37" name="Shape 29"/>
          <p:cNvSpPr txBox="1">
            <a:spLocks noGrp="1"/>
          </p:cNvSpPr>
          <p:nvPr>
            <p:ph type="body" sz="half" idx="13"/>
          </p:nvPr>
        </p:nvSpPr>
        <p:spPr>
          <a:xfrm>
            <a:off x="4685500" y="1473313"/>
            <a:ext cx="3767400" cy="5094589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8" name="Shape 30"/>
          <p:cNvSpPr/>
          <p:nvPr/>
        </p:nvSpPr>
        <p:spPr>
          <a:xfrm>
            <a:off x="813270" y="1121626"/>
            <a:ext cx="1533603" cy="137701"/>
          </a:xfrm>
          <a:prstGeom prst="rect">
            <a:avLst/>
          </a:prstGeom>
          <a:solidFill>
            <a:srgbClr val="03489D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39" name="Shape 31"/>
          <p:cNvSpPr/>
          <p:nvPr/>
        </p:nvSpPr>
        <p:spPr>
          <a:xfrm>
            <a:off x="-1" y="0"/>
            <a:ext cx="137701" cy="6858000"/>
          </a:xfrm>
          <a:prstGeom prst="rect">
            <a:avLst/>
          </a:prstGeom>
          <a:solidFill>
            <a:srgbClr val="03489D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pic>
        <p:nvPicPr>
          <p:cNvPr id="40" name="Imagen 7" descr="Imagen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417111" y="6139831"/>
            <a:ext cx="544555" cy="544555"/>
          </a:xfrm>
          <a:prstGeom prst="rect">
            <a:avLst/>
          </a:prstGeom>
          <a:ln w="12700">
            <a:miter lim="400000"/>
          </a:ln>
        </p:spPr>
      </p:pic>
      <p:pic>
        <p:nvPicPr>
          <p:cNvPr id="41" name="Logo_University_458x458.png" descr="Logo_University_458x45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02974" y="6128796"/>
            <a:ext cx="547426" cy="547427"/>
          </a:xfrm>
          <a:prstGeom prst="rect">
            <a:avLst/>
          </a:prstGeom>
          <a:ln w="12700">
            <a:miter lim="400000"/>
          </a:ln>
        </p:spPr>
      </p:pic>
      <p:sp>
        <p:nvSpPr>
          <p:cNvPr id="42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48"/>
          <p:cNvSpPr/>
          <p:nvPr/>
        </p:nvSpPr>
        <p:spPr>
          <a:xfrm>
            <a:off x="-3" y="6720299"/>
            <a:ext cx="9144001" cy="137701"/>
          </a:xfrm>
          <a:prstGeom prst="rect">
            <a:avLst/>
          </a:prstGeom>
          <a:solidFill>
            <a:srgbClr val="03489D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pic>
        <p:nvPicPr>
          <p:cNvPr id="77" name="Imagen 3" descr="Imagen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79011" y="5999874"/>
            <a:ext cx="544555" cy="544555"/>
          </a:xfrm>
          <a:prstGeom prst="rect">
            <a:avLst/>
          </a:prstGeom>
          <a:ln w="12700">
            <a:miter lim="400000"/>
          </a:ln>
        </p:spPr>
      </p:pic>
      <p:pic>
        <p:nvPicPr>
          <p:cNvPr id="78" name="Logo_University_458x458.png" descr="Logo_University_458x45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377574" y="5998438"/>
            <a:ext cx="547426" cy="547426"/>
          </a:xfrm>
          <a:prstGeom prst="rect">
            <a:avLst/>
          </a:prstGeom>
          <a:ln w="12700">
            <a:miter lim="400000"/>
          </a:ln>
        </p:spPr>
      </p:pic>
      <p:sp>
        <p:nvSpPr>
          <p:cNvPr id="79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5"/>
          <p:cNvSpPr/>
          <p:nvPr/>
        </p:nvSpPr>
        <p:spPr>
          <a:xfrm>
            <a:off x="-1" y="0"/>
            <a:ext cx="137701" cy="6858000"/>
          </a:xfrm>
          <a:prstGeom prst="rect">
            <a:avLst/>
          </a:prstGeom>
          <a:solidFill>
            <a:srgbClr val="03489D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3" name="Shape 30"/>
          <p:cNvSpPr/>
          <p:nvPr/>
        </p:nvSpPr>
        <p:spPr>
          <a:xfrm>
            <a:off x="813270" y="1121626"/>
            <a:ext cx="1533603" cy="137701"/>
          </a:xfrm>
          <a:prstGeom prst="rect">
            <a:avLst/>
          </a:prstGeom>
          <a:solidFill>
            <a:srgbClr val="03489D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pic>
        <p:nvPicPr>
          <p:cNvPr id="4" name="Logo_University_458x458.png" descr="Logo_University_458x458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402974" y="6128796"/>
            <a:ext cx="547426" cy="547427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Nivel de texto 1…"/>
          <p:cNvSpPr txBox="1">
            <a:spLocks noGrp="1"/>
          </p:cNvSpPr>
          <p:nvPr>
            <p:ph type="body" idx="1"/>
          </p:nvPr>
        </p:nvSpPr>
        <p:spPr>
          <a:xfrm>
            <a:off x="691200" y="1473315"/>
            <a:ext cx="7761600" cy="49702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91423" tIns="91423" rIns="91423" bIns="91423">
            <a:normAutofit/>
          </a:bodyPr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6" name="Texto del título"/>
          <p:cNvSpPr txBox="1">
            <a:spLocks noGrp="1"/>
          </p:cNvSpPr>
          <p:nvPr>
            <p:ph type="title"/>
          </p:nvPr>
        </p:nvSpPr>
        <p:spPr>
          <a:xfrm>
            <a:off x="691200" y="249738"/>
            <a:ext cx="7761600" cy="657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91423" tIns="91423" rIns="91423" bIns="91423" anchor="b">
            <a:normAutofit/>
          </a:bodyPr>
          <a:lstStyle/>
          <a:p>
            <a:r>
              <a:t>Texto del título</a:t>
            </a:r>
          </a:p>
        </p:txBody>
      </p:sp>
      <p:sp>
        <p:nvSpPr>
          <p:cNvPr id="7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6279546" y="6224224"/>
            <a:ext cx="273654" cy="26425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/>
            </a:lvl1pPr>
          </a:lstStyle>
          <a:p>
            <a:fld id="{86CB4B4D-7CA3-9044-876B-883B54F8677D}" type="slidenum">
              <a:rPr/>
              <a:pPr/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4" r:id="rId3"/>
  </p:sldLayoutIdLst>
  <p:transition spd="med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Bold"/>
          <a:ea typeface="Montserrat Bold"/>
          <a:cs typeface="Montserrat Bold"/>
          <a:sym typeface="Montserrat Bold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Bold"/>
          <a:ea typeface="Montserrat Bold"/>
          <a:cs typeface="Montserrat Bold"/>
          <a:sym typeface="Montserrat Bold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Bold"/>
          <a:ea typeface="Montserrat Bold"/>
          <a:cs typeface="Montserrat Bold"/>
          <a:sym typeface="Montserrat Bold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Bold"/>
          <a:ea typeface="Montserrat Bold"/>
          <a:cs typeface="Montserrat Bold"/>
          <a:sym typeface="Montserrat Bold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Bold"/>
          <a:ea typeface="Montserrat Bold"/>
          <a:cs typeface="Montserrat Bold"/>
          <a:sym typeface="Montserrat Bold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Bold"/>
          <a:ea typeface="Montserrat Bold"/>
          <a:cs typeface="Montserrat Bold"/>
          <a:sym typeface="Montserrat Bold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Bold"/>
          <a:ea typeface="Montserrat Bold"/>
          <a:cs typeface="Montserrat Bold"/>
          <a:sym typeface="Montserrat Bold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Bold"/>
          <a:ea typeface="Montserrat Bold"/>
          <a:cs typeface="Montserrat Bold"/>
          <a:sym typeface="Montserrat Bold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Bold"/>
          <a:ea typeface="Montserrat Bold"/>
          <a:cs typeface="Montserrat Bold"/>
          <a:sym typeface="Montserrat Bold"/>
        </a:defRPr>
      </a:lvl9pPr>
    </p:titleStyle>
    <p:body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0066CC"/>
        </a:buClr>
        <a:buSzPct val="100000"/>
        <a:buFont typeface="Montserrat Regular"/>
        <a:buChar char="▣"/>
        <a:tabLst/>
        <a:defRPr sz="24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0066CC"/>
        </a:buClr>
        <a:buSzPct val="100000"/>
        <a:buFont typeface="Montserrat Regular"/>
        <a:buChar char="□"/>
        <a:tabLst/>
        <a:defRPr sz="24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0066CC"/>
        </a:buClr>
        <a:buSzTx/>
        <a:buFont typeface="Montserrat Regular"/>
        <a:buNone/>
        <a:tabLst/>
        <a:defRPr sz="24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0066CC"/>
        </a:buClr>
        <a:buSzTx/>
        <a:buFont typeface="Montserrat Regular"/>
        <a:buNone/>
        <a:tabLst/>
        <a:defRPr sz="24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0066CC"/>
        </a:buClr>
        <a:buSzTx/>
        <a:buFont typeface="Montserrat Regular"/>
        <a:buNone/>
        <a:tabLst/>
        <a:defRPr sz="24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0066CC"/>
        </a:buClr>
        <a:buSzTx/>
        <a:buFont typeface="Montserrat Regular"/>
        <a:buNone/>
        <a:tabLst/>
        <a:defRPr sz="24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0066CC"/>
        </a:buClr>
        <a:buSzTx/>
        <a:buFont typeface="Montserrat Regular"/>
        <a:buNone/>
        <a:tabLst/>
        <a:defRPr sz="24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0066CC"/>
        </a:buClr>
        <a:buSzTx/>
        <a:buFont typeface="Montserrat Regular"/>
        <a:buNone/>
        <a:tabLst/>
        <a:defRPr sz="24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0066CC"/>
        </a:buClr>
        <a:buSzTx/>
        <a:buFont typeface="Montserrat Regular"/>
        <a:buNone/>
        <a:tabLst/>
        <a:defRPr sz="24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53"/>
          <p:cNvSpPr txBox="1">
            <a:spLocks noGrp="1"/>
          </p:cNvSpPr>
          <p:nvPr>
            <p:ph type="title"/>
          </p:nvPr>
        </p:nvSpPr>
        <p:spPr>
          <a:xfrm>
            <a:off x="3012324" y="2960548"/>
            <a:ext cx="5445902" cy="2405702"/>
          </a:xfrm>
          <a:prstGeom prst="rect">
            <a:avLst/>
          </a:prstGeom>
        </p:spPr>
        <p:txBody>
          <a:bodyPr>
            <a:normAutofit/>
          </a:bodyPr>
          <a:lstStyle>
            <a:lvl1pPr defTabSz="704087">
              <a:defRPr sz="3600"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rPr lang="es-ES" dirty="0"/>
              <a:t>NETWORKING</a:t>
            </a:r>
            <a:br>
              <a:rPr lang="es-ES" dirty="0"/>
            </a:br>
            <a:r>
              <a:rPr lang="es-ES" dirty="0"/>
              <a:t>04 Marzo 2021</a:t>
            </a:r>
            <a:endParaRPr dirty="0"/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Protocolos</a:t>
            </a:r>
            <a:r>
              <a:rPr lang="en-US" dirty="0"/>
              <a:t> TCP/IP </a:t>
            </a:r>
            <a:r>
              <a:rPr lang="en-US" dirty="0" err="1"/>
              <a:t>nivel</a:t>
            </a:r>
            <a:r>
              <a:rPr lang="en-US" dirty="0"/>
              <a:t> 7</a:t>
            </a: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5508" y="1594516"/>
            <a:ext cx="6210300" cy="421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TCP/IP </a:t>
            </a:r>
            <a:r>
              <a:rPr lang="en-US" dirty="0" err="1"/>
              <a:t>nivel</a:t>
            </a:r>
            <a:r>
              <a:rPr lang="en-US" dirty="0"/>
              <a:t> 7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13"/>
          </p:nvPr>
        </p:nvSpPr>
        <p:spPr>
          <a:xfrm>
            <a:off x="1091380" y="5978012"/>
            <a:ext cx="7332023" cy="688212"/>
          </a:xfrm>
        </p:spPr>
        <p:txBody>
          <a:bodyPr>
            <a:normAutofit fontScale="85000" lnSpcReduction="10000"/>
          </a:bodyPr>
          <a:lstStyle/>
          <a:p>
            <a:r>
              <a:rPr lang="en-US" dirty="0" err="1"/>
              <a:t>Algunas</a:t>
            </a:r>
            <a:r>
              <a:rPr lang="en-US" dirty="0"/>
              <a:t> </a:t>
            </a:r>
            <a:r>
              <a:rPr lang="en-US" dirty="0" err="1"/>
              <a:t>aplicaciones</a:t>
            </a:r>
            <a:r>
              <a:rPr lang="en-US" dirty="0"/>
              <a:t> </a:t>
            </a:r>
            <a:r>
              <a:rPr lang="en-US" dirty="0" err="1"/>
              <a:t>corresponden</a:t>
            </a:r>
            <a:r>
              <a:rPr lang="en-US" dirty="0"/>
              <a:t> a </a:t>
            </a:r>
            <a:r>
              <a:rPr lang="en-US" dirty="0" err="1"/>
              <a:t>mas</a:t>
            </a:r>
            <a:r>
              <a:rPr lang="en-US" dirty="0"/>
              <a:t> de un </a:t>
            </a:r>
            <a:r>
              <a:rPr lang="en-US" dirty="0" err="1"/>
              <a:t>nivel</a:t>
            </a:r>
            <a:r>
              <a:rPr lang="en-US" dirty="0"/>
              <a:t> OSI</a:t>
            </a: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5453" y="1278655"/>
            <a:ext cx="6134100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Nivels</a:t>
            </a:r>
            <a:r>
              <a:rPr lang="en-US" dirty="0"/>
              <a:t> 6 y 5 en TCP/IP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dirty="0" err="1"/>
              <a:t>Nivel</a:t>
            </a:r>
            <a:r>
              <a:rPr lang="en-US" dirty="0"/>
              <a:t> 6. </a:t>
            </a:r>
            <a:r>
              <a:rPr lang="en-US" dirty="0" err="1"/>
              <a:t>Presentacion</a:t>
            </a:r>
            <a:endParaRPr lang="en-US" dirty="0"/>
          </a:p>
          <a:p>
            <a:endParaRPr lang="en-US" dirty="0"/>
          </a:p>
          <a:p>
            <a:r>
              <a:rPr lang="en-US" dirty="0"/>
              <a:t>MIME: Multipurpose Internet Mail Extensions, </a:t>
            </a:r>
            <a:r>
              <a:rPr lang="en-US" dirty="0" err="1"/>
              <a:t>usado</a:t>
            </a:r>
            <a:r>
              <a:rPr lang="en-US" dirty="0"/>
              <a:t> </a:t>
            </a:r>
            <a:r>
              <a:rPr lang="en-US" dirty="0" err="1"/>
              <a:t>para</a:t>
            </a:r>
            <a:r>
              <a:rPr lang="en-US" dirty="0"/>
              <a:t> </a:t>
            </a:r>
            <a:r>
              <a:rPr lang="en-US" dirty="0" err="1"/>
              <a:t>codificar</a:t>
            </a:r>
            <a:r>
              <a:rPr lang="en-US" dirty="0"/>
              <a:t> </a:t>
            </a:r>
            <a:r>
              <a:rPr lang="en-US" dirty="0" err="1"/>
              <a:t>información</a:t>
            </a:r>
            <a:r>
              <a:rPr lang="en-US" dirty="0"/>
              <a:t> no de </a:t>
            </a:r>
            <a:r>
              <a:rPr lang="en-US" dirty="0" err="1"/>
              <a:t>texto</a:t>
            </a:r>
            <a:r>
              <a:rPr lang="en-US" dirty="0"/>
              <a:t> en </a:t>
            </a:r>
            <a:r>
              <a:rPr lang="en-US" dirty="0" err="1"/>
              <a:t>mensajes</a:t>
            </a:r>
            <a:r>
              <a:rPr lang="en-US" dirty="0"/>
              <a:t> de mail.</a:t>
            </a:r>
          </a:p>
          <a:p>
            <a:endParaRPr lang="en-US" dirty="0"/>
          </a:p>
          <a:p>
            <a:r>
              <a:rPr lang="en-US" dirty="0"/>
              <a:t>UNICODE: </a:t>
            </a:r>
            <a:r>
              <a:rPr lang="en-US" dirty="0" err="1"/>
              <a:t>para</a:t>
            </a:r>
            <a:r>
              <a:rPr lang="en-US" dirty="0"/>
              <a:t> </a:t>
            </a:r>
            <a:r>
              <a:rPr lang="en-US" dirty="0" err="1"/>
              <a:t>convertir</a:t>
            </a:r>
            <a:r>
              <a:rPr lang="en-US" dirty="0"/>
              <a:t> </a:t>
            </a:r>
            <a:r>
              <a:rPr lang="en-US" dirty="0" err="1"/>
              <a:t>caracteres</a:t>
            </a:r>
            <a:r>
              <a:rPr lang="en-US" dirty="0"/>
              <a:t> entre los </a:t>
            </a:r>
            <a:r>
              <a:rPr lang="en-US" dirty="0" err="1"/>
              <a:t>conjuntos</a:t>
            </a:r>
            <a:r>
              <a:rPr lang="en-US" dirty="0"/>
              <a:t> de </a:t>
            </a:r>
            <a:r>
              <a:rPr lang="en-US" dirty="0" err="1"/>
              <a:t>caracteres</a:t>
            </a:r>
            <a:r>
              <a:rPr lang="en-US" dirty="0"/>
              <a:t> del </a:t>
            </a:r>
            <a:r>
              <a:rPr lang="en-US" dirty="0" err="1"/>
              <a:t>emisor</a:t>
            </a:r>
            <a:r>
              <a:rPr lang="en-US" dirty="0"/>
              <a:t> y receptor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13"/>
          </p:nvPr>
        </p:nvSpPr>
        <p:spPr/>
        <p:txBody>
          <a:bodyPr/>
          <a:lstStyle/>
          <a:p>
            <a:r>
              <a:rPr lang="en-US" dirty="0" err="1"/>
              <a:t>Nivel</a:t>
            </a:r>
            <a:r>
              <a:rPr lang="en-US" dirty="0"/>
              <a:t> 5. </a:t>
            </a:r>
            <a:r>
              <a:rPr lang="en-US" dirty="0" err="1"/>
              <a:t>Sesion</a:t>
            </a:r>
            <a:endParaRPr lang="en-US" dirty="0"/>
          </a:p>
          <a:p>
            <a:endParaRPr lang="en-US" dirty="0"/>
          </a:p>
          <a:p>
            <a:r>
              <a:rPr lang="en-US" dirty="0"/>
              <a:t>TELNET. Para </a:t>
            </a:r>
            <a:r>
              <a:rPr lang="en-US" dirty="0" err="1"/>
              <a:t>abrir</a:t>
            </a:r>
            <a:r>
              <a:rPr lang="en-US" dirty="0"/>
              <a:t> </a:t>
            </a:r>
            <a:r>
              <a:rPr lang="en-US" dirty="0" err="1"/>
              <a:t>sesiones</a:t>
            </a:r>
            <a:r>
              <a:rPr lang="en-US" dirty="0"/>
              <a:t> en un </a:t>
            </a:r>
            <a:r>
              <a:rPr lang="en-US" dirty="0" err="1"/>
              <a:t>ordenador</a:t>
            </a:r>
            <a:r>
              <a:rPr lang="en-US" dirty="0"/>
              <a:t> en red</a:t>
            </a:r>
          </a:p>
          <a:p>
            <a:endParaRPr lang="en-US" dirty="0"/>
          </a:p>
          <a:p>
            <a:r>
              <a:rPr lang="en-US" dirty="0"/>
              <a:t>RPC: Remote Procedure Call Protocol</a:t>
            </a:r>
          </a:p>
          <a:p>
            <a:endParaRPr lang="en-US" dirty="0"/>
          </a:p>
          <a:p>
            <a:r>
              <a:rPr lang="en-US" dirty="0" err="1"/>
              <a:t>iSCSI</a:t>
            </a:r>
            <a:r>
              <a:rPr lang="en-US" dirty="0"/>
              <a:t>: Internet Small Computer System. Para </a:t>
            </a:r>
            <a:r>
              <a:rPr lang="en-US" dirty="0" err="1"/>
              <a:t>conectar</a:t>
            </a:r>
            <a:r>
              <a:rPr lang="en-US" dirty="0"/>
              <a:t> discos en red.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61703" y="200576"/>
            <a:ext cx="7761600" cy="657901"/>
          </a:xfrm>
        </p:spPr>
        <p:txBody>
          <a:bodyPr/>
          <a:lstStyle/>
          <a:p>
            <a:r>
              <a:rPr lang="en-US" dirty="0" err="1"/>
              <a:t>Transporte</a:t>
            </a:r>
            <a:r>
              <a:rPr lang="en-US" dirty="0"/>
              <a:t>. </a:t>
            </a:r>
            <a:r>
              <a:rPr lang="en-US" dirty="0" err="1"/>
              <a:t>Nivel</a:t>
            </a:r>
            <a:r>
              <a:rPr lang="en-US" dirty="0"/>
              <a:t> 4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13"/>
          </p:nvPr>
        </p:nvSpPr>
        <p:spPr>
          <a:xfrm>
            <a:off x="1022554" y="5717505"/>
            <a:ext cx="7204203" cy="929102"/>
          </a:xfrm>
        </p:spPr>
        <p:txBody>
          <a:bodyPr/>
          <a:lstStyle/>
          <a:p>
            <a:r>
              <a:rPr lang="en-US" b="1" dirty="0"/>
              <a:t>El </a:t>
            </a:r>
            <a:r>
              <a:rPr lang="en-US" b="1" dirty="0" err="1"/>
              <a:t>nivel</a:t>
            </a:r>
            <a:r>
              <a:rPr lang="en-US" b="1" dirty="0"/>
              <a:t> de </a:t>
            </a:r>
            <a:r>
              <a:rPr lang="en-US" b="1" dirty="0" err="1"/>
              <a:t>Transporte</a:t>
            </a:r>
            <a:r>
              <a:rPr lang="en-US" b="1" dirty="0"/>
              <a:t> </a:t>
            </a:r>
            <a:r>
              <a:rPr lang="en-US" b="1" dirty="0" err="1"/>
              <a:t>es</a:t>
            </a:r>
            <a:r>
              <a:rPr lang="en-US" b="1" dirty="0"/>
              <a:t> el </a:t>
            </a:r>
            <a:r>
              <a:rPr lang="en-US" b="1" dirty="0" err="1"/>
              <a:t>mas</a:t>
            </a:r>
            <a:r>
              <a:rPr lang="en-US" b="1" dirty="0"/>
              <a:t> </a:t>
            </a:r>
            <a:r>
              <a:rPr lang="en-US" b="1" dirty="0" err="1"/>
              <a:t>importante</a:t>
            </a:r>
            <a:r>
              <a:rPr lang="en-US" b="1" dirty="0"/>
              <a:t> en el </a:t>
            </a:r>
            <a:r>
              <a:rPr lang="en-US" b="1" dirty="0" err="1"/>
              <a:t>modelo</a:t>
            </a:r>
            <a:r>
              <a:rPr lang="en-US" b="1" dirty="0"/>
              <a:t> TCP/IP</a:t>
            </a: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26009" y="1794233"/>
            <a:ext cx="6324600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25511" y="3450355"/>
            <a:ext cx="6591300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1304925" y="2181225"/>
            <a:ext cx="6743700" cy="4333875"/>
          </a:xfrm>
          <a:prstGeom prst="rect">
            <a:avLst/>
          </a:prstGeom>
          <a:solidFill>
            <a:srgbClr val="FFFFFF"/>
          </a:solidFill>
          <a:ln w="38100" cap="flat">
            <a:solidFill>
              <a:srgbClr val="FF0000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Nivel</a:t>
            </a:r>
            <a:r>
              <a:rPr lang="en-US" dirty="0"/>
              <a:t> 4. Virtual Circuit Setup. TCP</a:t>
            </a: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0524" y="1463777"/>
            <a:ext cx="6143625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Nivel</a:t>
            </a:r>
            <a:r>
              <a:rPr lang="en-US" dirty="0"/>
              <a:t> 4. UDP</a:t>
            </a: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90663" y="1689920"/>
            <a:ext cx="6162675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Nivel</a:t>
            </a:r>
            <a:r>
              <a:rPr lang="en-US" dirty="0"/>
              <a:t> 4. </a:t>
            </a:r>
            <a:r>
              <a:rPr lang="en-US" dirty="0" err="1"/>
              <a:t>Puertos</a:t>
            </a:r>
            <a:r>
              <a:rPr lang="en-US" dirty="0"/>
              <a:t>. </a:t>
            </a:r>
            <a:r>
              <a:rPr lang="en-US" dirty="0" err="1"/>
              <a:t>Multitarea</a:t>
            </a:r>
            <a:endParaRPr lang="en-US" dirty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0" y="2005013"/>
            <a:ext cx="62865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Nivel</a:t>
            </a:r>
            <a:r>
              <a:rPr lang="en-US" dirty="0"/>
              <a:t> 4. </a:t>
            </a:r>
            <a:r>
              <a:rPr lang="en-US" dirty="0" err="1"/>
              <a:t>Puertos</a:t>
            </a:r>
            <a:endParaRPr lang="en-US" dirty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1573" y="1325665"/>
            <a:ext cx="6305550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84440" y="4119409"/>
            <a:ext cx="4859440" cy="24704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53"/>
          <p:cNvSpPr txBox="1">
            <a:spLocks noGrp="1"/>
          </p:cNvSpPr>
          <p:nvPr>
            <p:ph type="title"/>
          </p:nvPr>
        </p:nvSpPr>
        <p:spPr>
          <a:xfrm>
            <a:off x="3012324" y="2960548"/>
            <a:ext cx="5445902" cy="2405702"/>
          </a:xfrm>
          <a:prstGeom prst="rect">
            <a:avLst/>
          </a:prstGeom>
        </p:spPr>
        <p:txBody>
          <a:bodyPr>
            <a:normAutofit/>
          </a:bodyPr>
          <a:lstStyle>
            <a:lvl1pPr defTabSz="704087">
              <a:defRPr sz="3600"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rPr lang="es-ES" dirty="0"/>
              <a:t>NETWORKING</a:t>
            </a:r>
            <a:br>
              <a:rPr lang="es-ES" dirty="0"/>
            </a:br>
            <a:r>
              <a:rPr lang="es-ES" dirty="0"/>
              <a:t>18 Marzo 2021</a:t>
            </a:r>
            <a:endParaRPr dirty="0"/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Nivel</a:t>
            </a:r>
            <a:r>
              <a:rPr lang="en-US" dirty="0"/>
              <a:t> 3. Network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13"/>
          </p:nvPr>
        </p:nvSpPr>
        <p:spPr>
          <a:xfrm>
            <a:off x="963561" y="5692877"/>
            <a:ext cx="7489339" cy="875025"/>
          </a:xfrm>
        </p:spPr>
        <p:txBody>
          <a:bodyPr/>
          <a:lstStyle/>
          <a:p>
            <a:r>
              <a:rPr lang="en-US" dirty="0"/>
              <a:t>IP </a:t>
            </a:r>
            <a:r>
              <a:rPr lang="en-US" dirty="0" err="1"/>
              <a:t>es</a:t>
            </a:r>
            <a:r>
              <a:rPr lang="en-US" dirty="0"/>
              <a:t> el </a:t>
            </a:r>
            <a:r>
              <a:rPr lang="en-US" dirty="0" err="1"/>
              <a:t>protocolo</a:t>
            </a:r>
            <a:r>
              <a:rPr lang="en-US" dirty="0"/>
              <a:t> </a:t>
            </a:r>
            <a:r>
              <a:rPr lang="en-US" dirty="0" err="1"/>
              <a:t>mas</a:t>
            </a:r>
            <a:r>
              <a:rPr lang="en-US" dirty="0"/>
              <a:t> </a:t>
            </a:r>
            <a:r>
              <a:rPr lang="en-US" dirty="0" err="1"/>
              <a:t>importante</a:t>
            </a:r>
            <a:r>
              <a:rPr lang="en-US" dirty="0"/>
              <a:t> en </a:t>
            </a:r>
            <a:r>
              <a:rPr lang="en-US" dirty="0" err="1"/>
              <a:t>Nivel</a:t>
            </a:r>
            <a:r>
              <a:rPr lang="en-US" dirty="0"/>
              <a:t> de Red.</a:t>
            </a: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9700" y="1624013"/>
            <a:ext cx="6324600" cy="360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106"/>
          <p:cNvSpPr txBox="1">
            <a:spLocks noGrp="1"/>
          </p:cNvSpPr>
          <p:nvPr>
            <p:ph type="title"/>
          </p:nvPr>
        </p:nvSpPr>
        <p:spPr>
          <a:xfrm>
            <a:off x="691199" y="212268"/>
            <a:ext cx="7761600" cy="657901"/>
          </a:xfrm>
          <a:prstGeom prst="rect">
            <a:avLst/>
          </a:prstGeom>
        </p:spPr>
        <p:txBody>
          <a:bodyPr/>
          <a:lstStyle/>
          <a:p>
            <a:r>
              <a:rPr lang="es-ES" dirty="0"/>
              <a:t>El Modelo OSI</a:t>
            </a:r>
            <a:endParaRPr dirty="0"/>
          </a:p>
        </p:txBody>
      </p:sp>
      <p:sp>
        <p:nvSpPr>
          <p:cNvPr id="3" name="Rectángulo 2"/>
          <p:cNvSpPr/>
          <p:nvPr/>
        </p:nvSpPr>
        <p:spPr>
          <a:xfrm>
            <a:off x="799531" y="1754043"/>
            <a:ext cx="7570746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ES" dirty="0"/>
          </a:p>
          <a:p>
            <a:r>
              <a:rPr lang="es-ES" dirty="0"/>
              <a:t>REPASO. </a:t>
            </a:r>
            <a:r>
              <a:rPr lang="es-ES" dirty="0" err="1"/>
              <a:t>Homework</a:t>
            </a:r>
            <a:endParaRPr lang="es-ES" dirty="0"/>
          </a:p>
          <a:p>
            <a:endParaRPr lang="es-ES" dirty="0"/>
          </a:p>
          <a:p>
            <a:endParaRPr lang="es-ES" dirty="0"/>
          </a:p>
          <a:p>
            <a:r>
              <a:rPr lang="es-ES" dirty="0"/>
              <a:t>TCP/IP y el MODELO OSI</a:t>
            </a:r>
          </a:p>
          <a:p>
            <a:endParaRPr lang="es-ES" dirty="0"/>
          </a:p>
          <a:p>
            <a:r>
              <a:rPr lang="es-ES" dirty="0"/>
              <a:t>Mas sobre TCP/IP</a:t>
            </a:r>
          </a:p>
          <a:p>
            <a:endParaRPr lang="es-ES" dirty="0"/>
          </a:p>
          <a:p>
            <a:r>
              <a:rPr lang="es-ES" dirty="0"/>
              <a:t>El Modelo TCP y el Modelo </a:t>
            </a:r>
            <a:r>
              <a:rPr lang="es-ES" dirty="0" err="1"/>
              <a:t>DoD</a:t>
            </a:r>
            <a:r>
              <a:rPr lang="es-ES" dirty="0"/>
              <a:t>.</a:t>
            </a:r>
          </a:p>
          <a:p>
            <a:endParaRPr lang="es-ES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  <a:p>
            <a:endParaRPr lang="es-ES" dirty="0"/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Jerarquia</a:t>
            </a:r>
            <a:r>
              <a:rPr lang="en-US" dirty="0"/>
              <a:t> de </a:t>
            </a:r>
            <a:r>
              <a:rPr lang="en-US" dirty="0" err="1"/>
              <a:t>las</a:t>
            </a:r>
            <a:r>
              <a:rPr lang="en-US" dirty="0"/>
              <a:t> </a:t>
            </a:r>
            <a:r>
              <a:rPr lang="en-US" dirty="0" err="1"/>
              <a:t>direcciones</a:t>
            </a:r>
            <a:r>
              <a:rPr lang="en-US" dirty="0"/>
              <a:t> IP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91200" y="1473315"/>
            <a:ext cx="7435530" cy="5094586"/>
          </a:xfrm>
        </p:spPr>
        <p:txBody>
          <a:bodyPr/>
          <a:lstStyle/>
          <a:p>
            <a:r>
              <a:rPr lang="en-US" sz="2000" dirty="0"/>
              <a:t>La </a:t>
            </a:r>
            <a:r>
              <a:rPr lang="en-US" sz="2000" dirty="0" err="1"/>
              <a:t>asignacion</a:t>
            </a:r>
            <a:r>
              <a:rPr lang="en-US" sz="2000" dirty="0"/>
              <a:t> de </a:t>
            </a:r>
            <a:r>
              <a:rPr lang="en-US" sz="2000" dirty="0" err="1"/>
              <a:t>direcciones</a:t>
            </a:r>
            <a:r>
              <a:rPr lang="en-US" sz="2000" dirty="0"/>
              <a:t> </a:t>
            </a:r>
            <a:r>
              <a:rPr lang="en-US" sz="2000" dirty="0" err="1"/>
              <a:t>es</a:t>
            </a:r>
            <a:r>
              <a:rPr lang="en-US" sz="2000" dirty="0"/>
              <a:t> </a:t>
            </a:r>
            <a:r>
              <a:rPr lang="en-US" sz="2000" dirty="0" err="1"/>
              <a:t>Jerarquica</a:t>
            </a:r>
            <a:endParaRPr lang="en-US" sz="2000" dirty="0"/>
          </a:p>
          <a:p>
            <a:endParaRPr lang="en-US" sz="2000" dirty="0"/>
          </a:p>
          <a:p>
            <a:r>
              <a:rPr lang="en-US" sz="2000" dirty="0"/>
              <a:t>Un </a:t>
            </a:r>
            <a:r>
              <a:rPr lang="en-US" sz="2000" dirty="0" err="1"/>
              <a:t>numero</a:t>
            </a:r>
            <a:r>
              <a:rPr lang="en-US" sz="2000" dirty="0"/>
              <a:t> </a:t>
            </a:r>
            <a:r>
              <a:rPr lang="en-US" sz="2000" dirty="0" err="1"/>
              <a:t>limitado</a:t>
            </a:r>
            <a:r>
              <a:rPr lang="en-US" sz="2000" dirty="0"/>
              <a:t> de </a:t>
            </a:r>
            <a:r>
              <a:rPr lang="en-US" sz="2000" dirty="0" err="1"/>
              <a:t>direcciones</a:t>
            </a:r>
            <a:r>
              <a:rPr lang="en-US" sz="2000" dirty="0"/>
              <a:t> IP </a:t>
            </a:r>
            <a:r>
              <a:rPr lang="en-US" sz="2000" dirty="0" err="1"/>
              <a:t>identifica</a:t>
            </a:r>
            <a:r>
              <a:rPr lang="en-US" sz="2000" dirty="0"/>
              <a:t> </a:t>
            </a:r>
            <a:r>
              <a:rPr lang="en-US" sz="2000" dirty="0" err="1"/>
              <a:t>redes</a:t>
            </a:r>
            <a:r>
              <a:rPr lang="en-US" sz="2000" dirty="0"/>
              <a:t> </a:t>
            </a:r>
            <a:r>
              <a:rPr lang="en-US" sz="2000" dirty="0" err="1"/>
              <a:t>globales</a:t>
            </a:r>
            <a:r>
              <a:rPr lang="en-US" sz="2000" dirty="0"/>
              <a:t>.</a:t>
            </a:r>
          </a:p>
          <a:p>
            <a:endParaRPr lang="en-US" sz="2000" dirty="0"/>
          </a:p>
          <a:p>
            <a:r>
              <a:rPr lang="en-US" sz="2000" dirty="0"/>
              <a:t>Las </a:t>
            </a:r>
            <a:r>
              <a:rPr lang="en-US" sz="2000" dirty="0" err="1"/>
              <a:t>redes</a:t>
            </a:r>
            <a:r>
              <a:rPr lang="en-US" sz="2000" dirty="0"/>
              <a:t> </a:t>
            </a:r>
            <a:r>
              <a:rPr lang="en-US" sz="2000" dirty="0" err="1"/>
              <a:t>globales</a:t>
            </a:r>
            <a:r>
              <a:rPr lang="en-US" sz="2000" dirty="0"/>
              <a:t> </a:t>
            </a:r>
            <a:r>
              <a:rPr lang="en-US" sz="2000" dirty="0" err="1"/>
              <a:t>interconectan</a:t>
            </a:r>
            <a:r>
              <a:rPr lang="en-US" sz="2000" dirty="0"/>
              <a:t> </a:t>
            </a:r>
            <a:r>
              <a:rPr lang="en-US" sz="2000" dirty="0" err="1"/>
              <a:t>redes</a:t>
            </a:r>
            <a:r>
              <a:rPr lang="en-US" sz="2000" dirty="0"/>
              <a:t> </a:t>
            </a:r>
            <a:r>
              <a:rPr lang="en-US" sz="2000" dirty="0" err="1"/>
              <a:t>mas</a:t>
            </a:r>
            <a:r>
              <a:rPr lang="en-US" sz="2000" dirty="0"/>
              <a:t> </a:t>
            </a:r>
            <a:r>
              <a:rPr lang="en-US" sz="2000" dirty="0" err="1"/>
              <a:t>pequeñs</a:t>
            </a:r>
            <a:r>
              <a:rPr lang="en-US" sz="2000" dirty="0"/>
              <a:t> con </a:t>
            </a:r>
            <a:r>
              <a:rPr lang="en-US" sz="2000" dirty="0" err="1"/>
              <a:t>sus</a:t>
            </a:r>
            <a:r>
              <a:rPr lang="en-US" sz="2000" dirty="0"/>
              <a:t> </a:t>
            </a:r>
            <a:r>
              <a:rPr lang="en-US" sz="2000" dirty="0" err="1"/>
              <a:t>jerarquiar</a:t>
            </a:r>
            <a:r>
              <a:rPr lang="en-US" sz="2000" dirty="0"/>
              <a:t> de </a:t>
            </a:r>
            <a:r>
              <a:rPr lang="en-US" sz="2000" dirty="0" err="1"/>
              <a:t>direcciones</a:t>
            </a:r>
            <a:r>
              <a:rPr lang="en-US" sz="2000" dirty="0"/>
              <a:t> IP </a:t>
            </a:r>
            <a:r>
              <a:rPr lang="en-US" sz="2000" dirty="0" err="1"/>
              <a:t>propias</a:t>
            </a:r>
            <a:endParaRPr lang="en-US" sz="2000" dirty="0"/>
          </a:p>
          <a:p>
            <a:endParaRPr lang="en-US" sz="2000" dirty="0"/>
          </a:p>
          <a:p>
            <a:r>
              <a:rPr lang="en-US" sz="2000" dirty="0"/>
              <a:t>A </a:t>
            </a:r>
            <a:r>
              <a:rPr lang="en-US" sz="2000" dirty="0" err="1"/>
              <a:t>su</a:t>
            </a:r>
            <a:r>
              <a:rPr lang="en-US" sz="2000" dirty="0"/>
              <a:t> </a:t>
            </a:r>
            <a:r>
              <a:rPr lang="en-US" sz="2000" dirty="0" err="1"/>
              <a:t>vez</a:t>
            </a:r>
            <a:r>
              <a:rPr lang="en-US" sz="2000" dirty="0"/>
              <a:t> </a:t>
            </a:r>
            <a:r>
              <a:rPr lang="en-US" sz="2000" dirty="0" err="1"/>
              <a:t>estas</a:t>
            </a:r>
            <a:r>
              <a:rPr lang="en-US" sz="2000" dirty="0"/>
              <a:t> </a:t>
            </a:r>
            <a:r>
              <a:rPr lang="en-US" sz="2000" dirty="0" err="1"/>
              <a:t>redes</a:t>
            </a:r>
            <a:r>
              <a:rPr lang="en-US" sz="2000" dirty="0"/>
              <a:t> </a:t>
            </a:r>
            <a:r>
              <a:rPr lang="en-US" sz="2000" dirty="0" err="1"/>
              <a:t>interconectan</a:t>
            </a:r>
            <a:r>
              <a:rPr lang="en-US" sz="2000" dirty="0"/>
              <a:t> a </a:t>
            </a:r>
            <a:r>
              <a:rPr lang="en-US" sz="2000" dirty="0" err="1"/>
              <a:t>otras</a:t>
            </a:r>
            <a:r>
              <a:rPr lang="en-US" sz="2000" dirty="0"/>
              <a:t> </a:t>
            </a:r>
            <a:r>
              <a:rPr lang="en-US" sz="2000" dirty="0" err="1"/>
              <a:t>mas</a:t>
            </a:r>
            <a:r>
              <a:rPr lang="en-US" sz="2000" dirty="0"/>
              <a:t> </a:t>
            </a:r>
            <a:r>
              <a:rPr lang="en-US" sz="2000" dirty="0" err="1"/>
              <a:t>pequeñas</a:t>
            </a:r>
            <a:r>
              <a:rPr lang="en-US" sz="2000" dirty="0"/>
              <a:t>……</a:t>
            </a:r>
          </a:p>
          <a:p>
            <a:endParaRPr lang="en-US" sz="2000" dirty="0"/>
          </a:p>
          <a:p>
            <a:r>
              <a:rPr lang="en-US" sz="2000" dirty="0"/>
              <a:t>And so on……</a:t>
            </a:r>
          </a:p>
          <a:p>
            <a:endParaRPr lang="en-US" sz="2000" dirty="0"/>
          </a:p>
          <a:p>
            <a:r>
              <a:rPr lang="en-US" sz="2000" dirty="0"/>
              <a:t>Se </a:t>
            </a:r>
            <a:r>
              <a:rPr lang="en-US" sz="2000" dirty="0" err="1"/>
              <a:t>facilita</a:t>
            </a:r>
            <a:r>
              <a:rPr lang="en-US" sz="2000" dirty="0"/>
              <a:t> el ROUTING a </a:t>
            </a:r>
            <a:r>
              <a:rPr lang="en-US" sz="2000" dirty="0" err="1"/>
              <a:t>nivel</a:t>
            </a:r>
            <a:r>
              <a:rPr lang="en-US" sz="2000" dirty="0"/>
              <a:t> de Red</a:t>
            </a:r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Protocolos</a:t>
            </a:r>
            <a:r>
              <a:rPr lang="en-US" dirty="0"/>
              <a:t> </a:t>
            </a:r>
            <a:r>
              <a:rPr lang="en-US" dirty="0" err="1"/>
              <a:t>Genericos</a:t>
            </a:r>
            <a:r>
              <a:rPr lang="en-US" dirty="0"/>
              <a:t> a </a:t>
            </a:r>
            <a:r>
              <a:rPr lang="en-US" dirty="0" err="1"/>
              <a:t>nivel</a:t>
            </a:r>
            <a:r>
              <a:rPr lang="en-US" dirty="0"/>
              <a:t> de Red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91200" y="1473315"/>
            <a:ext cx="7412670" cy="5094586"/>
          </a:xfrm>
        </p:spPr>
        <p:txBody>
          <a:bodyPr/>
          <a:lstStyle/>
          <a:p>
            <a:r>
              <a:rPr lang="en-US" dirty="0"/>
              <a:t>ROUTED PROTOCOLS: </a:t>
            </a:r>
            <a:r>
              <a:rPr lang="en-US" dirty="0" err="1"/>
              <a:t>Enrutan</a:t>
            </a:r>
            <a:r>
              <a:rPr lang="en-US" dirty="0"/>
              <a:t> </a:t>
            </a:r>
            <a:r>
              <a:rPr lang="en-US" dirty="0" err="1"/>
              <a:t>paquetes</a:t>
            </a:r>
            <a:r>
              <a:rPr lang="en-US" dirty="0"/>
              <a:t> de </a:t>
            </a:r>
            <a:r>
              <a:rPr lang="en-US" dirty="0" err="1"/>
              <a:t>datos</a:t>
            </a:r>
            <a:r>
              <a:rPr lang="en-US" dirty="0"/>
              <a:t>. IP, AppleTalk, IPX, SNA</a:t>
            </a:r>
          </a:p>
          <a:p>
            <a:endParaRPr lang="en-US" dirty="0"/>
          </a:p>
          <a:p>
            <a:r>
              <a:rPr lang="en-US" dirty="0"/>
              <a:t>ROUTING PROTOCOLS: se </a:t>
            </a:r>
            <a:r>
              <a:rPr lang="en-US" dirty="0" err="1"/>
              <a:t>usan</a:t>
            </a:r>
            <a:r>
              <a:rPr lang="en-US" dirty="0"/>
              <a:t> </a:t>
            </a:r>
            <a:r>
              <a:rPr lang="en-US" dirty="0" err="1"/>
              <a:t>para</a:t>
            </a:r>
            <a:r>
              <a:rPr lang="en-US" dirty="0"/>
              <a:t> </a:t>
            </a:r>
            <a:r>
              <a:rPr lang="en-US" dirty="0" err="1"/>
              <a:t>enviar</a:t>
            </a:r>
            <a:r>
              <a:rPr lang="en-US" dirty="0"/>
              <a:t> “route update packets” </a:t>
            </a:r>
            <a:r>
              <a:rPr lang="en-US" dirty="0" err="1"/>
              <a:t>que</a:t>
            </a:r>
            <a:r>
              <a:rPr lang="en-US" dirty="0"/>
              <a:t> </a:t>
            </a:r>
            <a:r>
              <a:rPr lang="en-US" dirty="0" err="1"/>
              <a:t>llevan</a:t>
            </a:r>
            <a:r>
              <a:rPr lang="en-US" dirty="0"/>
              <a:t> </a:t>
            </a:r>
            <a:r>
              <a:rPr lang="en-US" dirty="0" err="1"/>
              <a:t>información</a:t>
            </a:r>
            <a:r>
              <a:rPr lang="en-US" dirty="0"/>
              <a:t> de </a:t>
            </a:r>
            <a:r>
              <a:rPr lang="en-US" dirty="0" err="1"/>
              <a:t>nuevas</a:t>
            </a:r>
            <a:r>
              <a:rPr lang="en-US" dirty="0"/>
              <a:t> </a:t>
            </a:r>
            <a:r>
              <a:rPr lang="en-US" dirty="0" err="1"/>
              <a:t>rutas</a:t>
            </a:r>
            <a:r>
              <a:rPr lang="en-US" dirty="0"/>
              <a:t> y de </a:t>
            </a:r>
            <a:r>
              <a:rPr lang="en-US" dirty="0" err="1"/>
              <a:t>nuevas</a:t>
            </a:r>
            <a:r>
              <a:rPr lang="en-US" dirty="0"/>
              <a:t> </a:t>
            </a:r>
            <a:r>
              <a:rPr lang="en-US" dirty="0" err="1"/>
              <a:t>redes</a:t>
            </a:r>
            <a:r>
              <a:rPr lang="en-US" dirty="0"/>
              <a:t>. Son </a:t>
            </a:r>
            <a:r>
              <a:rPr lang="en-US" dirty="0" err="1"/>
              <a:t>mensajes</a:t>
            </a:r>
            <a:r>
              <a:rPr lang="en-US" dirty="0"/>
              <a:t> entre routers:</a:t>
            </a:r>
          </a:p>
          <a:p>
            <a:endParaRPr lang="en-US" dirty="0"/>
          </a:p>
          <a:p>
            <a:pPr lvl="2"/>
            <a:r>
              <a:rPr lang="en-US" dirty="0"/>
              <a:t>	</a:t>
            </a:r>
            <a:r>
              <a:rPr lang="en-US" sz="1800" dirty="0"/>
              <a:t>RIP: Routing Information Protocol</a:t>
            </a:r>
          </a:p>
          <a:p>
            <a:pPr lvl="2"/>
            <a:r>
              <a:rPr lang="en-US" sz="1800" dirty="0"/>
              <a:t>	EIGRP: Enhanced Interior Gateway Routing Protocol</a:t>
            </a:r>
          </a:p>
          <a:p>
            <a:pPr lvl="2"/>
            <a:r>
              <a:rPr lang="en-US" sz="1800" dirty="0"/>
              <a:t>	OSPF: Open Shortest Path First</a:t>
            </a: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LINK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91200" y="1473315"/>
            <a:ext cx="7184070" cy="5094586"/>
          </a:xfrm>
        </p:spPr>
        <p:txBody>
          <a:bodyPr/>
          <a:lstStyle/>
          <a:p>
            <a:r>
              <a:rPr lang="en-US" dirty="0"/>
              <a:t> Se </a:t>
            </a:r>
            <a:r>
              <a:rPr lang="en-US" dirty="0" err="1"/>
              <a:t>utilizan</a:t>
            </a:r>
            <a:r>
              <a:rPr lang="en-US" dirty="0"/>
              <a:t> </a:t>
            </a:r>
            <a:r>
              <a:rPr lang="en-US" dirty="0" err="1"/>
              <a:t>las</a:t>
            </a:r>
            <a:r>
              <a:rPr lang="en-US" dirty="0"/>
              <a:t> </a:t>
            </a:r>
            <a:r>
              <a:rPr lang="en-US" dirty="0" err="1"/>
              <a:t>direcciones</a:t>
            </a:r>
            <a:r>
              <a:rPr lang="en-US" dirty="0"/>
              <a:t> MAC</a:t>
            </a:r>
          </a:p>
          <a:p>
            <a:endParaRPr lang="en-US" dirty="0"/>
          </a:p>
          <a:p>
            <a:r>
              <a:rPr lang="en-US" dirty="0"/>
              <a:t>Se </a:t>
            </a:r>
            <a:r>
              <a:rPr lang="en-US" dirty="0" err="1"/>
              <a:t>empaquetan</a:t>
            </a:r>
            <a:r>
              <a:rPr lang="en-US" dirty="0"/>
              <a:t> los “</a:t>
            </a:r>
            <a:r>
              <a:rPr lang="en-US" dirty="0" err="1"/>
              <a:t>paquetes</a:t>
            </a:r>
            <a:r>
              <a:rPr lang="en-US" dirty="0"/>
              <a:t>” </a:t>
            </a:r>
            <a:r>
              <a:rPr lang="en-US" dirty="0" err="1"/>
              <a:t>recibidos</a:t>
            </a:r>
            <a:r>
              <a:rPr lang="en-US" dirty="0"/>
              <a:t> </a:t>
            </a:r>
            <a:r>
              <a:rPr lang="en-US" dirty="0" err="1"/>
              <a:t>desde</a:t>
            </a:r>
            <a:r>
              <a:rPr lang="en-US" dirty="0"/>
              <a:t> el </a:t>
            </a:r>
            <a:r>
              <a:rPr lang="en-US" dirty="0" err="1"/>
              <a:t>nivel</a:t>
            </a:r>
            <a:r>
              <a:rPr lang="en-US" dirty="0"/>
              <a:t> de Red en “</a:t>
            </a:r>
            <a:r>
              <a:rPr lang="en-US" dirty="0" err="1"/>
              <a:t>tramas</a:t>
            </a:r>
            <a:r>
              <a:rPr lang="en-US" dirty="0"/>
              <a:t>”</a:t>
            </a:r>
          </a:p>
          <a:p>
            <a:endParaRPr lang="en-US" dirty="0"/>
          </a:p>
          <a:p>
            <a:r>
              <a:rPr lang="en-US" b="1" dirty="0"/>
              <a:t>Packets</a:t>
            </a:r>
            <a:r>
              <a:rPr lang="en-US" dirty="0"/>
              <a:t> en </a:t>
            </a:r>
            <a:r>
              <a:rPr lang="en-US" dirty="0" err="1"/>
              <a:t>nivel</a:t>
            </a:r>
            <a:r>
              <a:rPr lang="en-US" dirty="0"/>
              <a:t> 3 y </a:t>
            </a:r>
            <a:r>
              <a:rPr lang="en-US" b="1" dirty="0"/>
              <a:t>Frames</a:t>
            </a:r>
            <a:r>
              <a:rPr lang="en-US" dirty="0"/>
              <a:t> en </a:t>
            </a:r>
            <a:r>
              <a:rPr lang="en-US" dirty="0" err="1"/>
              <a:t>nivel</a:t>
            </a:r>
            <a:r>
              <a:rPr lang="en-US" dirty="0"/>
              <a:t> 2</a:t>
            </a:r>
          </a:p>
          <a:p>
            <a:endParaRPr lang="en-US" dirty="0"/>
          </a:p>
          <a:p>
            <a:r>
              <a:rPr lang="en-US" dirty="0" err="1"/>
              <a:t>Protocolos</a:t>
            </a:r>
            <a:r>
              <a:rPr lang="en-US" dirty="0"/>
              <a:t>:</a:t>
            </a:r>
          </a:p>
          <a:p>
            <a:endParaRPr lang="en-US" dirty="0"/>
          </a:p>
          <a:p>
            <a:pPr lvl="2"/>
            <a:r>
              <a:rPr lang="en-US" sz="1800" dirty="0"/>
              <a:t>	ARP (Address Resolution Protocol)</a:t>
            </a:r>
          </a:p>
          <a:p>
            <a:pPr lvl="2"/>
            <a:r>
              <a:rPr lang="en-US" sz="1800" dirty="0"/>
              <a:t>	RARP (Reverse ARP)</a:t>
            </a:r>
          </a:p>
          <a:p>
            <a:pPr lvl="2"/>
            <a:r>
              <a:rPr lang="en-US" sz="1800" dirty="0"/>
              <a:t>	CSMA/CD (Ethernet)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59869" y="380607"/>
            <a:ext cx="4600575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59869" y="380607"/>
            <a:ext cx="4600575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43425" y="3424238"/>
            <a:ext cx="57150" cy="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Flecha derecha"/>
          <p:cNvSpPr/>
          <p:nvPr/>
        </p:nvSpPr>
        <p:spPr>
          <a:xfrm>
            <a:off x="2695575" y="790575"/>
            <a:ext cx="561975" cy="323850"/>
          </a:xfrm>
          <a:prstGeom prst="rightArrow">
            <a:avLst/>
          </a:prstGeom>
          <a:solidFill>
            <a:srgbClr val="FFFFFF"/>
          </a:solidFill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43425" y="3424238"/>
            <a:ext cx="57150" cy="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7 Flecha derecha"/>
          <p:cNvSpPr/>
          <p:nvPr/>
        </p:nvSpPr>
        <p:spPr>
          <a:xfrm>
            <a:off x="2695575" y="5695950"/>
            <a:ext cx="561975" cy="323850"/>
          </a:xfrm>
          <a:prstGeom prst="rightArrow">
            <a:avLst/>
          </a:prstGeom>
          <a:solidFill>
            <a:srgbClr val="FFFFFF"/>
          </a:solidFill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9" name="8 Flecha derecha"/>
          <p:cNvSpPr/>
          <p:nvPr/>
        </p:nvSpPr>
        <p:spPr>
          <a:xfrm>
            <a:off x="2686050" y="4476750"/>
            <a:ext cx="561975" cy="323850"/>
          </a:xfrm>
          <a:prstGeom prst="rightArrow">
            <a:avLst/>
          </a:prstGeom>
          <a:solidFill>
            <a:srgbClr val="FFFFFF"/>
          </a:solidFill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10" name="9 Flecha derecha"/>
          <p:cNvSpPr/>
          <p:nvPr/>
        </p:nvSpPr>
        <p:spPr>
          <a:xfrm>
            <a:off x="2686050" y="3724275"/>
            <a:ext cx="561975" cy="323850"/>
          </a:xfrm>
          <a:prstGeom prst="rightArrow">
            <a:avLst/>
          </a:prstGeom>
          <a:solidFill>
            <a:srgbClr val="FFFFFF"/>
          </a:solidFill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11" name="10 Flecha derecha"/>
          <p:cNvSpPr/>
          <p:nvPr/>
        </p:nvSpPr>
        <p:spPr>
          <a:xfrm>
            <a:off x="2657475" y="2476500"/>
            <a:ext cx="561975" cy="323850"/>
          </a:xfrm>
          <a:prstGeom prst="rightArrow">
            <a:avLst/>
          </a:prstGeom>
          <a:solidFill>
            <a:srgbClr val="FFFFFF"/>
          </a:solidFill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12" name="11 Flecha derecha"/>
          <p:cNvSpPr/>
          <p:nvPr/>
        </p:nvSpPr>
        <p:spPr>
          <a:xfrm>
            <a:off x="2667000" y="2028825"/>
            <a:ext cx="561975" cy="323850"/>
          </a:xfrm>
          <a:prstGeom prst="rightArrow">
            <a:avLst/>
          </a:prstGeom>
          <a:solidFill>
            <a:srgbClr val="FFFFFF"/>
          </a:solidFill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4540" y="485186"/>
            <a:ext cx="4781550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4540" y="485186"/>
            <a:ext cx="4781550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Flecha derecha"/>
          <p:cNvSpPr/>
          <p:nvPr/>
        </p:nvSpPr>
        <p:spPr>
          <a:xfrm>
            <a:off x="2581275" y="1009650"/>
            <a:ext cx="561975" cy="323850"/>
          </a:xfrm>
          <a:prstGeom prst="rightArrow">
            <a:avLst/>
          </a:prstGeom>
          <a:solidFill>
            <a:srgbClr val="FFFFFF"/>
          </a:solidFill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5" name="4 Flecha derecha"/>
          <p:cNvSpPr/>
          <p:nvPr/>
        </p:nvSpPr>
        <p:spPr>
          <a:xfrm>
            <a:off x="2571750" y="2371725"/>
            <a:ext cx="561975" cy="323850"/>
          </a:xfrm>
          <a:prstGeom prst="rightArrow">
            <a:avLst/>
          </a:prstGeom>
          <a:solidFill>
            <a:srgbClr val="FFFFFF"/>
          </a:solidFill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6" name="5 Flecha derecha"/>
          <p:cNvSpPr/>
          <p:nvPr/>
        </p:nvSpPr>
        <p:spPr>
          <a:xfrm>
            <a:off x="2581275" y="3095625"/>
            <a:ext cx="561975" cy="323850"/>
          </a:xfrm>
          <a:prstGeom prst="rightArrow">
            <a:avLst/>
          </a:prstGeom>
          <a:solidFill>
            <a:srgbClr val="FFFFFF"/>
          </a:solidFill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7" name="6 Flecha derecha"/>
          <p:cNvSpPr/>
          <p:nvPr/>
        </p:nvSpPr>
        <p:spPr>
          <a:xfrm>
            <a:off x="2590800" y="4333875"/>
            <a:ext cx="561975" cy="323850"/>
          </a:xfrm>
          <a:prstGeom prst="rightArrow">
            <a:avLst/>
          </a:prstGeom>
          <a:solidFill>
            <a:srgbClr val="FFFFFF"/>
          </a:solidFill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8" name="7 Flecha derecha"/>
          <p:cNvSpPr/>
          <p:nvPr/>
        </p:nvSpPr>
        <p:spPr>
          <a:xfrm>
            <a:off x="2571750" y="5381625"/>
            <a:ext cx="561975" cy="323850"/>
          </a:xfrm>
          <a:prstGeom prst="rightArrow">
            <a:avLst/>
          </a:prstGeom>
          <a:solidFill>
            <a:srgbClr val="FFFFFF"/>
          </a:solidFill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TCP/IP. Un </a:t>
            </a:r>
            <a:r>
              <a:rPr lang="en-US" dirty="0" err="1"/>
              <a:t>poco</a:t>
            </a:r>
            <a:r>
              <a:rPr lang="en-US" dirty="0"/>
              <a:t> </a:t>
            </a:r>
            <a:r>
              <a:rPr lang="en-US" dirty="0" err="1"/>
              <a:t>mas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075" y="1628775"/>
            <a:ext cx="5829300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CuadroTexto"/>
          <p:cNvSpPr txBox="1"/>
          <p:nvPr/>
        </p:nvSpPr>
        <p:spPr>
          <a:xfrm>
            <a:off x="5857875" y="1333500"/>
            <a:ext cx="2839219" cy="310853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PDU: Protocol Data Units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/>
              <a:t>SDU: Service Data Unit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/>
              <a:t>SDU: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dirty="0"/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en-US" dirty="0">
                <a:solidFill>
                  <a:srgbClr val="FF0000"/>
                </a:solidFill>
              </a:rPr>
              <a:t>SEGMENT</a:t>
            </a:r>
            <a:r>
              <a:rPr lang="en-US" dirty="0"/>
              <a:t>: Transport Layer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en-US" dirty="0">
                <a:solidFill>
                  <a:srgbClr val="FF0000"/>
                </a:solidFill>
              </a:rPr>
              <a:t>Packe</a:t>
            </a:r>
            <a:r>
              <a:rPr lang="en-US" dirty="0"/>
              <a:t>t: Network Layer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en-US" dirty="0">
                <a:solidFill>
                  <a:srgbClr val="FF0000"/>
                </a:solidFill>
              </a:rPr>
              <a:t>Frame</a:t>
            </a:r>
            <a:r>
              <a:rPr lang="en-US" dirty="0"/>
              <a:t>: Data Link Layer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en-US" dirty="0">
                <a:solidFill>
                  <a:srgbClr val="FF0000"/>
                </a:solidFill>
              </a:rPr>
              <a:t>BITS</a:t>
            </a:r>
            <a:r>
              <a:rPr lang="en-US" dirty="0"/>
              <a:t>: Physical Layer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endParaRPr lang="en-US" dirty="0"/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dirty="0"/>
              <a:t>PDU: Peer to Peer  Layers from Source to Destiny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Encapsulamiento</a:t>
            </a:r>
            <a:r>
              <a:rPr lang="en-US" dirty="0"/>
              <a:t> entre </a:t>
            </a:r>
            <a:r>
              <a:rPr lang="en-US" dirty="0" err="1"/>
              <a:t>niveles</a:t>
            </a:r>
            <a:r>
              <a:rPr lang="en-US" dirty="0"/>
              <a:t> de red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13"/>
          </p:nvPr>
        </p:nvSpPr>
        <p:spPr>
          <a:xfrm>
            <a:off x="838200" y="4876800"/>
            <a:ext cx="7614700" cy="1691102"/>
          </a:xfrm>
        </p:spPr>
        <p:txBody>
          <a:bodyPr/>
          <a:lstStyle/>
          <a:p>
            <a:r>
              <a:rPr lang="en-US" dirty="0" err="1"/>
              <a:t>Encapsulamiento</a:t>
            </a:r>
            <a:r>
              <a:rPr lang="en-US" dirty="0"/>
              <a:t> y DE-</a:t>
            </a:r>
            <a:r>
              <a:rPr lang="en-US" dirty="0" err="1"/>
              <a:t>encapsulamiento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dirty="0" err="1"/>
              <a:t>Proceso</a:t>
            </a:r>
            <a:r>
              <a:rPr lang="en-US" dirty="0"/>
              <a:t> reversible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5313" y="1633538"/>
            <a:ext cx="6086475" cy="322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62788" y="1766888"/>
            <a:ext cx="1514475" cy="15335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Encapsulamiento</a:t>
            </a:r>
            <a:r>
              <a:rPr lang="en-US" dirty="0"/>
              <a:t> en </a:t>
            </a:r>
            <a:r>
              <a:rPr lang="en-US" dirty="0" err="1"/>
              <a:t>distintos</a:t>
            </a:r>
            <a:r>
              <a:rPr lang="en-US" dirty="0"/>
              <a:t> </a:t>
            </a:r>
            <a:r>
              <a:rPr lang="en-US" dirty="0" err="1"/>
              <a:t>niveles</a:t>
            </a:r>
            <a:r>
              <a:rPr lang="en-US" dirty="0"/>
              <a:t> de red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93371" y="1381125"/>
            <a:ext cx="6012379" cy="447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texto"/>
          <p:cNvSpPr>
            <a:spLocks noGrp="1"/>
          </p:cNvSpPr>
          <p:nvPr>
            <p:ph type="body" sz="half" idx="13"/>
          </p:nvPr>
        </p:nvSpPr>
        <p:spPr>
          <a:xfrm>
            <a:off x="4987058" y="1444130"/>
            <a:ext cx="3767400" cy="5094589"/>
          </a:xfrm>
        </p:spPr>
        <p:txBody>
          <a:bodyPr/>
          <a:lstStyle/>
          <a:p>
            <a:r>
              <a:rPr lang="en-US" dirty="0"/>
              <a:t> Los </a:t>
            </a:r>
            <a:r>
              <a:rPr lang="en-US" dirty="0" err="1"/>
              <a:t>niveles</a:t>
            </a:r>
            <a:r>
              <a:rPr lang="en-US" dirty="0"/>
              <a:t> </a:t>
            </a:r>
            <a:r>
              <a:rPr lang="en-US" dirty="0" err="1"/>
              <a:t>Criticos</a:t>
            </a:r>
            <a:r>
              <a:rPr lang="en-US" dirty="0"/>
              <a:t> son los 4 </a:t>
            </a:r>
            <a:r>
              <a:rPr lang="en-US" dirty="0" err="1"/>
              <a:t>primeros</a:t>
            </a:r>
            <a:endParaRPr lang="en-US" dirty="0"/>
          </a:p>
          <a:p>
            <a:endParaRPr lang="en-US" dirty="0"/>
          </a:p>
          <a:p>
            <a:r>
              <a:rPr lang="en-US" dirty="0"/>
              <a:t> </a:t>
            </a:r>
            <a:r>
              <a:rPr lang="en-US" dirty="0" err="1"/>
              <a:t>Fisico</a:t>
            </a:r>
            <a:endParaRPr lang="en-US" dirty="0"/>
          </a:p>
          <a:p>
            <a:endParaRPr lang="en-US" dirty="0"/>
          </a:p>
          <a:p>
            <a:r>
              <a:rPr lang="en-US" dirty="0"/>
              <a:t> Enlace </a:t>
            </a:r>
          </a:p>
          <a:p>
            <a:endParaRPr lang="en-US" dirty="0"/>
          </a:p>
          <a:p>
            <a:r>
              <a:rPr lang="en-US" dirty="0"/>
              <a:t> Red</a:t>
            </a:r>
          </a:p>
          <a:p>
            <a:endParaRPr lang="en-US" dirty="0"/>
          </a:p>
          <a:p>
            <a:r>
              <a:rPr lang="en-US" dirty="0"/>
              <a:t> </a:t>
            </a:r>
            <a:r>
              <a:rPr lang="en-US" dirty="0" err="1"/>
              <a:t>Transporte</a:t>
            </a:r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2130" y="1812958"/>
            <a:ext cx="4567994" cy="3885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Encabezamientos</a:t>
            </a:r>
            <a:r>
              <a:rPr lang="en-US" dirty="0"/>
              <a:t> de </a:t>
            </a:r>
            <a:r>
              <a:rPr lang="en-US" dirty="0" err="1"/>
              <a:t>paquetes</a:t>
            </a:r>
            <a:r>
              <a:rPr lang="en-US" dirty="0"/>
              <a:t> de </a:t>
            </a:r>
            <a:r>
              <a:rPr lang="en-US" dirty="0" err="1"/>
              <a:t>datos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3025" y="1585913"/>
            <a:ext cx="6457950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LINK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253050" y="1492365"/>
            <a:ext cx="4010606" cy="5094586"/>
          </a:xfrm>
        </p:spPr>
        <p:txBody>
          <a:bodyPr>
            <a:normAutofit fontScale="92500" lnSpcReduction="10000"/>
          </a:bodyPr>
          <a:lstStyle/>
          <a:p>
            <a:r>
              <a:rPr lang="en-US" sz="2000" dirty="0" err="1"/>
              <a:t>Recibe</a:t>
            </a:r>
            <a:r>
              <a:rPr lang="en-US" sz="2000" dirty="0"/>
              <a:t> </a:t>
            </a:r>
            <a:r>
              <a:rPr lang="en-US" sz="2000" dirty="0" err="1"/>
              <a:t>mensajes</a:t>
            </a:r>
            <a:r>
              <a:rPr lang="en-US" sz="2000" dirty="0"/>
              <a:t> del </a:t>
            </a:r>
            <a:r>
              <a:rPr lang="en-US" sz="2000" dirty="0" err="1"/>
              <a:t>nivel</a:t>
            </a:r>
            <a:r>
              <a:rPr lang="en-US" sz="2000" dirty="0"/>
              <a:t> de red y los </a:t>
            </a:r>
            <a:r>
              <a:rPr lang="en-US" sz="2000" dirty="0" err="1"/>
              <a:t>transmite</a:t>
            </a:r>
            <a:r>
              <a:rPr lang="en-US" sz="2000" dirty="0"/>
              <a:t> </a:t>
            </a:r>
            <a:r>
              <a:rPr lang="en-US" sz="2000" dirty="0" err="1"/>
              <a:t>como</a:t>
            </a:r>
            <a:r>
              <a:rPr lang="en-US" sz="2000" dirty="0"/>
              <a:t> “frames” al </a:t>
            </a:r>
            <a:r>
              <a:rPr lang="en-US" sz="2000" dirty="0" err="1"/>
              <a:t>nivel</a:t>
            </a:r>
            <a:r>
              <a:rPr lang="en-US" sz="2000" dirty="0"/>
              <a:t> </a:t>
            </a:r>
            <a:r>
              <a:rPr lang="en-US" sz="2000" dirty="0" err="1"/>
              <a:t>fisico</a:t>
            </a:r>
            <a:endParaRPr lang="en-US" sz="2000" dirty="0"/>
          </a:p>
          <a:p>
            <a:endParaRPr lang="en-US" sz="2000" dirty="0"/>
          </a:p>
          <a:p>
            <a:r>
              <a:rPr lang="en-US" sz="2000" dirty="0" err="1"/>
              <a:t>Verifica</a:t>
            </a:r>
            <a:r>
              <a:rPr lang="en-US" sz="2000" dirty="0"/>
              <a:t> </a:t>
            </a:r>
            <a:r>
              <a:rPr lang="en-US" sz="2000" dirty="0" err="1"/>
              <a:t>que</a:t>
            </a:r>
            <a:r>
              <a:rPr lang="en-US" sz="2000" dirty="0"/>
              <a:t> </a:t>
            </a:r>
            <a:r>
              <a:rPr lang="en-US" sz="2000" dirty="0" err="1"/>
              <a:t>losmensajes</a:t>
            </a:r>
            <a:r>
              <a:rPr lang="en-US" sz="2000" dirty="0"/>
              <a:t> son </a:t>
            </a:r>
            <a:r>
              <a:rPr lang="en-US" sz="2000" dirty="0" err="1"/>
              <a:t>transmitidos</a:t>
            </a:r>
            <a:r>
              <a:rPr lang="en-US" sz="2000" dirty="0"/>
              <a:t> a los </a:t>
            </a:r>
            <a:r>
              <a:rPr lang="en-US" sz="2000" dirty="0" err="1"/>
              <a:t>dispositivos</a:t>
            </a:r>
            <a:r>
              <a:rPr lang="en-US" sz="2000" dirty="0"/>
              <a:t> </a:t>
            </a:r>
            <a:r>
              <a:rPr lang="en-US" sz="2000" dirty="0" err="1"/>
              <a:t>correctos</a:t>
            </a:r>
            <a:r>
              <a:rPr lang="en-US" sz="2000" dirty="0"/>
              <a:t> en la red</a:t>
            </a:r>
          </a:p>
          <a:p>
            <a:endParaRPr lang="en-US" dirty="0"/>
          </a:p>
          <a:p>
            <a:r>
              <a:rPr lang="en-US" sz="2000" dirty="0" err="1"/>
              <a:t>Protocolos</a:t>
            </a:r>
            <a:r>
              <a:rPr lang="en-US" sz="2000" dirty="0"/>
              <a:t> </a:t>
            </a:r>
            <a:r>
              <a:rPr lang="en-US" sz="2000" dirty="0" err="1"/>
              <a:t>Nivel</a:t>
            </a:r>
            <a:r>
              <a:rPr lang="en-US" sz="2000" dirty="0"/>
              <a:t> 2.</a:t>
            </a:r>
          </a:p>
          <a:p>
            <a:endParaRPr lang="en-US" sz="2000" dirty="0"/>
          </a:p>
          <a:p>
            <a:pPr lvl="2"/>
            <a:r>
              <a:rPr lang="en-US" sz="2000" dirty="0"/>
              <a:t>	Frame Relay</a:t>
            </a:r>
          </a:p>
          <a:p>
            <a:pPr lvl="2"/>
            <a:r>
              <a:rPr lang="en-US" sz="2000" dirty="0"/>
              <a:t>	Ethernet</a:t>
            </a:r>
          </a:p>
          <a:p>
            <a:pPr lvl="2"/>
            <a:r>
              <a:rPr lang="en-US" sz="2000" dirty="0"/>
              <a:t>	ATM</a:t>
            </a:r>
          </a:p>
          <a:p>
            <a:pPr lvl="2"/>
            <a:r>
              <a:rPr lang="en-US" sz="2000" dirty="0"/>
              <a:t>	Token Ring</a:t>
            </a:r>
          </a:p>
          <a:p>
            <a:pPr lvl="2"/>
            <a:r>
              <a:rPr lang="en-US" sz="2000" dirty="0"/>
              <a:t>	FDDI</a:t>
            </a:r>
          </a:p>
          <a:p>
            <a:pPr lvl="2"/>
            <a:r>
              <a:rPr lang="en-US" sz="2000" dirty="0"/>
              <a:t>	Cisco Discovery Protocol</a:t>
            </a:r>
          </a:p>
          <a:p>
            <a:pPr lvl="2"/>
            <a:r>
              <a:rPr lang="en-US" sz="2000" dirty="0"/>
              <a:t>	PPP</a:t>
            </a:r>
          </a:p>
          <a:p>
            <a:pPr lvl="2"/>
            <a:r>
              <a:rPr lang="en-US" sz="2000" dirty="0"/>
              <a:t>	HDLC</a:t>
            </a:r>
          </a:p>
          <a:p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43488" y="2076450"/>
            <a:ext cx="2284551" cy="267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86225" y="4714875"/>
            <a:ext cx="5057775" cy="1276350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Link 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91200" y="1473315"/>
            <a:ext cx="7976550" cy="509458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000" dirty="0"/>
              <a:t>Media Access Control (MAC):</a:t>
            </a:r>
          </a:p>
          <a:p>
            <a:endParaRPr lang="en-US" sz="2000" dirty="0"/>
          </a:p>
          <a:p>
            <a:pPr lvl="5">
              <a:buFont typeface="Arial" pitchFamily="34" charset="0"/>
              <a:buChar char="•"/>
            </a:pPr>
            <a:r>
              <a:rPr lang="en-US" sz="2000" dirty="0" err="1"/>
              <a:t>Responsable</a:t>
            </a:r>
            <a:r>
              <a:rPr lang="en-US" sz="2000" dirty="0"/>
              <a:t> de </a:t>
            </a:r>
            <a:r>
              <a:rPr lang="en-US" sz="2000" dirty="0" err="1"/>
              <a:t>controlar</a:t>
            </a:r>
            <a:r>
              <a:rPr lang="en-US" sz="2000" dirty="0"/>
              <a:t> </a:t>
            </a:r>
            <a:r>
              <a:rPr lang="en-US" sz="2000" dirty="0" err="1"/>
              <a:t>las</a:t>
            </a:r>
            <a:r>
              <a:rPr lang="en-US" sz="2000" dirty="0"/>
              <a:t> </a:t>
            </a:r>
            <a:r>
              <a:rPr lang="en-US" sz="2000" dirty="0" err="1"/>
              <a:t>comunicaciones</a:t>
            </a:r>
            <a:r>
              <a:rPr lang="en-US" sz="2000" dirty="0"/>
              <a:t> a </a:t>
            </a:r>
            <a:r>
              <a:rPr lang="en-US" sz="2000" dirty="0" err="1"/>
              <a:t>nivel</a:t>
            </a:r>
            <a:r>
              <a:rPr lang="en-US" sz="2000" dirty="0"/>
              <a:t> </a:t>
            </a:r>
            <a:r>
              <a:rPr lang="en-US" sz="2000" dirty="0" err="1"/>
              <a:t>fisico</a:t>
            </a:r>
            <a:endParaRPr lang="en-US" sz="2000" dirty="0"/>
          </a:p>
          <a:p>
            <a:pPr lvl="5">
              <a:buFont typeface="Arial" pitchFamily="34" charset="0"/>
              <a:buChar char="•"/>
            </a:pPr>
            <a:r>
              <a:rPr lang="en-US" sz="2000" dirty="0"/>
              <a:t>CSMA/CD</a:t>
            </a:r>
          </a:p>
          <a:p>
            <a:pPr lvl="5">
              <a:buFont typeface="Arial" pitchFamily="34" charset="0"/>
              <a:buChar char="•"/>
            </a:pPr>
            <a:r>
              <a:rPr lang="en-US" sz="2000" dirty="0" err="1"/>
              <a:t>Nivel</a:t>
            </a:r>
            <a:r>
              <a:rPr lang="en-US" sz="2000" dirty="0"/>
              <a:t> MAC: “data Framing” . </a:t>
            </a:r>
            <a:r>
              <a:rPr lang="en-US" sz="2000" dirty="0" err="1"/>
              <a:t>Toma</a:t>
            </a:r>
            <a:r>
              <a:rPr lang="en-US" sz="2000" dirty="0"/>
              <a:t> </a:t>
            </a:r>
            <a:r>
              <a:rPr lang="en-US" sz="2000" dirty="0" err="1"/>
              <a:t>datos</a:t>
            </a:r>
            <a:r>
              <a:rPr lang="en-US" sz="2000" dirty="0"/>
              <a:t> del </a:t>
            </a:r>
            <a:r>
              <a:rPr lang="en-US" sz="2000" dirty="0" err="1"/>
              <a:t>nivel</a:t>
            </a:r>
            <a:r>
              <a:rPr lang="en-US" sz="2000" dirty="0"/>
              <a:t> superior (</a:t>
            </a:r>
            <a:r>
              <a:rPr lang="en-US" sz="2000" dirty="0" err="1"/>
              <a:t>nivel</a:t>
            </a:r>
            <a:r>
              <a:rPr lang="en-US" sz="2000" dirty="0"/>
              <a:t> de red) y les </a:t>
            </a:r>
            <a:r>
              <a:rPr lang="en-US" sz="2000" dirty="0" err="1"/>
              <a:t>añade</a:t>
            </a:r>
            <a:r>
              <a:rPr lang="en-US" sz="2000" dirty="0"/>
              <a:t> </a:t>
            </a:r>
            <a:r>
              <a:rPr lang="en-US" sz="2000" dirty="0" err="1"/>
              <a:t>las</a:t>
            </a:r>
            <a:r>
              <a:rPr lang="en-US" sz="2000" dirty="0"/>
              <a:t> </a:t>
            </a:r>
            <a:r>
              <a:rPr lang="en-US" sz="2000" dirty="0" err="1"/>
              <a:t>cabeceras</a:t>
            </a:r>
            <a:r>
              <a:rPr lang="en-US" sz="2000" dirty="0"/>
              <a:t> </a:t>
            </a:r>
            <a:r>
              <a:rPr lang="en-US" sz="2000" dirty="0" err="1"/>
              <a:t>adecuadas</a:t>
            </a:r>
            <a:r>
              <a:rPr lang="en-US" sz="2000" dirty="0"/>
              <a:t> </a:t>
            </a:r>
            <a:r>
              <a:rPr lang="en-US" sz="2000" dirty="0" err="1"/>
              <a:t>incluyendo</a:t>
            </a:r>
            <a:r>
              <a:rPr lang="en-US" sz="2000" dirty="0"/>
              <a:t> </a:t>
            </a:r>
            <a:r>
              <a:rPr lang="en-US" sz="2000" dirty="0" err="1"/>
              <a:t>las</a:t>
            </a:r>
            <a:r>
              <a:rPr lang="en-US" sz="2000" dirty="0"/>
              <a:t> </a:t>
            </a:r>
            <a:r>
              <a:rPr lang="en-US" sz="2000" dirty="0" err="1"/>
              <a:t>direcciones</a:t>
            </a:r>
            <a:r>
              <a:rPr lang="en-US" sz="2000" dirty="0"/>
              <a:t> MAC (48 bits) del </a:t>
            </a:r>
            <a:r>
              <a:rPr lang="en-US" sz="2000" dirty="0" err="1"/>
              <a:t>emisor</a:t>
            </a:r>
            <a:r>
              <a:rPr lang="en-US" sz="2000" dirty="0"/>
              <a:t> y del receptor</a:t>
            </a:r>
          </a:p>
          <a:p>
            <a:pPr lvl="5">
              <a:buFont typeface="Arial" pitchFamily="34" charset="0"/>
              <a:buChar char="•"/>
            </a:pPr>
            <a:endParaRPr lang="en-US" sz="2000" dirty="0"/>
          </a:p>
          <a:p>
            <a:pPr lvl="5"/>
            <a:r>
              <a:rPr lang="en-US" sz="2000" dirty="0"/>
              <a:t>Logical Link Control (LLC):</a:t>
            </a:r>
          </a:p>
          <a:p>
            <a:pPr lvl="5"/>
            <a:endParaRPr lang="en-US" sz="2000" dirty="0"/>
          </a:p>
          <a:p>
            <a:pPr lvl="5">
              <a:buFont typeface="Arial" pitchFamily="34" charset="0"/>
              <a:buChar char="•"/>
            </a:pPr>
            <a:r>
              <a:rPr lang="en-US" sz="2000" dirty="0" err="1"/>
              <a:t>Interfaz</a:t>
            </a:r>
            <a:r>
              <a:rPr lang="en-US" sz="2000" dirty="0"/>
              <a:t> entre </a:t>
            </a:r>
            <a:r>
              <a:rPr lang="en-US" sz="2000" dirty="0" err="1"/>
              <a:t>nivel</a:t>
            </a:r>
            <a:r>
              <a:rPr lang="en-US" sz="2000" dirty="0"/>
              <a:t> MAC y </a:t>
            </a:r>
            <a:r>
              <a:rPr lang="en-US" sz="2000" dirty="0" err="1"/>
              <a:t>Fisico</a:t>
            </a:r>
            <a:r>
              <a:rPr lang="en-US" sz="2000" dirty="0"/>
              <a:t>. </a:t>
            </a:r>
            <a:r>
              <a:rPr lang="en-US" sz="2000" dirty="0" err="1"/>
              <a:t>Proporciona</a:t>
            </a:r>
            <a:r>
              <a:rPr lang="en-US" sz="2000" dirty="0"/>
              <a:t> los </a:t>
            </a:r>
            <a:r>
              <a:rPr lang="en-US" sz="2000" dirty="0" err="1"/>
              <a:t>medios</a:t>
            </a:r>
            <a:r>
              <a:rPr lang="en-US" sz="2000" dirty="0"/>
              <a:t> </a:t>
            </a:r>
            <a:r>
              <a:rPr lang="en-US" sz="2000" dirty="0" err="1"/>
              <a:t>para</a:t>
            </a:r>
            <a:r>
              <a:rPr lang="en-US" sz="2000" dirty="0"/>
              <a:t> </a:t>
            </a:r>
            <a:r>
              <a:rPr lang="en-US" sz="2000" dirty="0" err="1"/>
              <a:t>servicios</a:t>
            </a:r>
            <a:r>
              <a:rPr lang="en-US" sz="2000" dirty="0"/>
              <a:t> </a:t>
            </a:r>
            <a:r>
              <a:rPr lang="en-US" sz="2000" dirty="0" err="1"/>
              <a:t>orientados</a:t>
            </a:r>
            <a:r>
              <a:rPr lang="en-US" sz="2000" dirty="0"/>
              <a:t> a </a:t>
            </a:r>
            <a:r>
              <a:rPr lang="en-US" sz="2000" dirty="0" err="1"/>
              <a:t>conexión</a:t>
            </a:r>
            <a:r>
              <a:rPr lang="en-US" sz="2000" dirty="0"/>
              <a:t> o no </a:t>
            </a:r>
            <a:r>
              <a:rPr lang="en-US" sz="2000" dirty="0" err="1"/>
              <a:t>orientados</a:t>
            </a:r>
            <a:r>
              <a:rPr lang="en-US" sz="2000" dirty="0"/>
              <a:t> a </a:t>
            </a:r>
            <a:r>
              <a:rPr lang="en-US" sz="2000" dirty="0" err="1"/>
              <a:t>conexion</a:t>
            </a:r>
            <a:r>
              <a:rPr lang="en-US" sz="2000" dirty="0"/>
              <a:t>.</a:t>
            </a:r>
          </a:p>
          <a:p>
            <a:pPr lvl="5">
              <a:buFont typeface="Arial" pitchFamily="34" charset="0"/>
              <a:buChar char="•"/>
            </a:pPr>
            <a:r>
              <a:rPr lang="en-US" sz="2000" dirty="0" err="1"/>
              <a:t>Establece</a:t>
            </a:r>
            <a:r>
              <a:rPr lang="en-US" sz="2000" dirty="0"/>
              <a:t> los </a:t>
            </a:r>
            <a:r>
              <a:rPr lang="en-US" sz="2000" dirty="0" err="1"/>
              <a:t>mecanismos</a:t>
            </a:r>
            <a:r>
              <a:rPr lang="en-US" sz="2000" dirty="0"/>
              <a:t> de control de </a:t>
            </a:r>
            <a:r>
              <a:rPr lang="en-US" sz="2000" dirty="0" err="1"/>
              <a:t>flujo</a:t>
            </a:r>
            <a:endParaRPr lang="en-US" sz="2000" dirty="0"/>
          </a:p>
          <a:p>
            <a:pPr lvl="5"/>
            <a:endParaRPr lang="en-US" sz="2000" dirty="0"/>
          </a:p>
          <a:p>
            <a:pPr lvl="5"/>
            <a:endParaRPr lang="en-US" sz="2000" dirty="0"/>
          </a:p>
          <a:p>
            <a:pPr lvl="5"/>
            <a:endParaRPr lang="en-US" sz="2000" dirty="0"/>
          </a:p>
        </p:txBody>
      </p:sp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Link. DATA FRAMING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80662" y="1569771"/>
            <a:ext cx="5819775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7825" y="3248025"/>
            <a:ext cx="6096000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Link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19213" y="1447800"/>
            <a:ext cx="6200775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76363" y="3905250"/>
            <a:ext cx="5895975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Parity Check. </a:t>
            </a:r>
            <a:r>
              <a:rPr lang="en-US" dirty="0" err="1"/>
              <a:t>Deteccion</a:t>
            </a:r>
            <a:r>
              <a:rPr lang="en-US" dirty="0"/>
              <a:t> </a:t>
            </a:r>
            <a:r>
              <a:rPr lang="en-US" dirty="0" err="1"/>
              <a:t>errores</a:t>
            </a:r>
            <a:endParaRPr lang="en-US" dirty="0"/>
          </a:p>
        </p:txBody>
      </p:sp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423511" y="1530417"/>
            <a:ext cx="8527984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Parity</a:t>
            </a:r>
            <a:r>
              <a:rPr kumimoji="0" lang="es-E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s-ES" sz="20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Check</a:t>
            </a:r>
            <a:endParaRPr kumimoji="0" lang="es-ES" sz="2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One</a:t>
            </a:r>
            <a:r>
              <a:rPr kumimoji="0" lang="es-E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extra bit </a:t>
            </a:r>
            <a:r>
              <a:rPr kumimoji="0" lang="es-E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is</a:t>
            </a:r>
            <a:r>
              <a:rPr kumimoji="0" lang="es-E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s-E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sent</a:t>
            </a:r>
            <a:r>
              <a:rPr kumimoji="0" lang="es-E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s-E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along</a:t>
            </a:r>
            <a:r>
              <a:rPr kumimoji="0" lang="es-E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s-E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with</a:t>
            </a:r>
            <a:r>
              <a:rPr kumimoji="0" lang="es-E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s-E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the</a:t>
            </a:r>
            <a:r>
              <a:rPr kumimoji="0" lang="es-E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original bits </a:t>
            </a:r>
            <a:r>
              <a:rPr kumimoji="0" lang="es-E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to</a:t>
            </a:r>
            <a:r>
              <a:rPr kumimoji="0" lang="es-E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s-E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make</a:t>
            </a:r>
            <a:r>
              <a:rPr kumimoji="0" lang="es-E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s-E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number</a:t>
            </a:r>
            <a:r>
              <a:rPr kumimoji="0" lang="es-E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of 1s </a:t>
            </a:r>
            <a:r>
              <a:rPr kumimoji="0" lang="es-E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either</a:t>
            </a:r>
            <a:r>
              <a:rPr kumimoji="0" lang="es-E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s-E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even</a:t>
            </a:r>
            <a:r>
              <a:rPr kumimoji="0" lang="es-E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in case of </a:t>
            </a:r>
            <a:r>
              <a:rPr kumimoji="0" lang="es-E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even</a:t>
            </a:r>
            <a:r>
              <a:rPr kumimoji="0" lang="es-E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s-E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parity</a:t>
            </a:r>
            <a:r>
              <a:rPr kumimoji="0" lang="es-E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es-E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or</a:t>
            </a:r>
            <a:r>
              <a:rPr kumimoji="0" lang="es-E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s-E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odd</a:t>
            </a:r>
            <a:r>
              <a:rPr kumimoji="0" lang="es-E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in case of </a:t>
            </a:r>
            <a:r>
              <a:rPr kumimoji="0" lang="es-E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odd</a:t>
            </a:r>
            <a:r>
              <a:rPr kumimoji="0" lang="es-E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s-E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parity</a:t>
            </a:r>
            <a:r>
              <a:rPr kumimoji="0" lang="es-E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The</a:t>
            </a:r>
            <a:r>
              <a:rPr kumimoji="0" lang="es-E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s-E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sender</a:t>
            </a:r>
            <a:r>
              <a:rPr kumimoji="0" lang="es-E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s-E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while</a:t>
            </a:r>
            <a:r>
              <a:rPr kumimoji="0" lang="es-E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s-E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creating</a:t>
            </a:r>
            <a:r>
              <a:rPr kumimoji="0" lang="es-E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a </a:t>
            </a:r>
            <a:r>
              <a:rPr kumimoji="0" lang="es-E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frame</a:t>
            </a:r>
            <a:r>
              <a:rPr kumimoji="0" lang="es-E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s-E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counts</a:t>
            </a:r>
            <a:r>
              <a:rPr kumimoji="0" lang="es-E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s-E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the</a:t>
            </a:r>
            <a:r>
              <a:rPr kumimoji="0" lang="es-E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s-E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number</a:t>
            </a:r>
            <a:r>
              <a:rPr kumimoji="0" lang="es-E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of 1s in </a:t>
            </a:r>
            <a:r>
              <a:rPr kumimoji="0" lang="es-E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it</a:t>
            </a:r>
            <a:r>
              <a:rPr kumimoji="0" lang="es-E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. </a:t>
            </a:r>
            <a:r>
              <a:rPr kumimoji="0" lang="es-E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For</a:t>
            </a:r>
            <a:r>
              <a:rPr kumimoji="0" lang="es-E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s-E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example</a:t>
            </a:r>
            <a:r>
              <a:rPr kumimoji="0" lang="es-E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es-E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if</a:t>
            </a:r>
            <a:r>
              <a:rPr kumimoji="0" lang="es-E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s-E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even</a:t>
            </a:r>
            <a:r>
              <a:rPr kumimoji="0" lang="es-E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s-E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parity</a:t>
            </a:r>
            <a:r>
              <a:rPr kumimoji="0" lang="es-E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s-E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is</a:t>
            </a:r>
            <a:r>
              <a:rPr kumimoji="0" lang="es-E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s-E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used</a:t>
            </a:r>
            <a:r>
              <a:rPr kumimoji="0" lang="es-E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and </a:t>
            </a:r>
            <a:r>
              <a:rPr kumimoji="0" lang="es-E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number</a:t>
            </a:r>
            <a:r>
              <a:rPr kumimoji="0" lang="es-E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of 1s </a:t>
            </a:r>
            <a:r>
              <a:rPr kumimoji="0" lang="es-E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is</a:t>
            </a:r>
            <a:r>
              <a:rPr kumimoji="0" lang="es-E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s-E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even</a:t>
            </a:r>
            <a:r>
              <a:rPr kumimoji="0" lang="es-E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s-E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then</a:t>
            </a:r>
            <a:r>
              <a:rPr kumimoji="0" lang="es-E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s-E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one</a:t>
            </a:r>
            <a:r>
              <a:rPr kumimoji="0" lang="es-E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bit </a:t>
            </a:r>
            <a:r>
              <a:rPr kumimoji="0" lang="es-E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with</a:t>
            </a:r>
            <a:r>
              <a:rPr kumimoji="0" lang="es-E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s-E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value</a:t>
            </a:r>
            <a:r>
              <a:rPr kumimoji="0" lang="es-E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0 </a:t>
            </a:r>
            <a:r>
              <a:rPr kumimoji="0" lang="es-E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is</a:t>
            </a:r>
            <a:r>
              <a:rPr kumimoji="0" lang="es-E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s-E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added</a:t>
            </a:r>
            <a:r>
              <a:rPr kumimoji="0" lang="es-E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. </a:t>
            </a:r>
            <a:r>
              <a:rPr kumimoji="0" lang="es-E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This</a:t>
            </a:r>
            <a:r>
              <a:rPr kumimoji="0" lang="es-E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s-E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way</a:t>
            </a:r>
            <a:r>
              <a:rPr kumimoji="0" lang="es-E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s-E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number</a:t>
            </a:r>
            <a:r>
              <a:rPr kumimoji="0" lang="es-E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of 1s </a:t>
            </a:r>
            <a:r>
              <a:rPr kumimoji="0" lang="es-E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remains</a:t>
            </a:r>
            <a:r>
              <a:rPr kumimoji="0" lang="es-E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s-E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even.If</a:t>
            </a:r>
            <a:r>
              <a:rPr kumimoji="0" lang="es-E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s-E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the</a:t>
            </a:r>
            <a:r>
              <a:rPr kumimoji="0" lang="es-E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s-E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number</a:t>
            </a:r>
            <a:r>
              <a:rPr kumimoji="0" lang="es-E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of 1s </a:t>
            </a:r>
            <a:r>
              <a:rPr kumimoji="0" lang="es-E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is</a:t>
            </a:r>
            <a:r>
              <a:rPr kumimoji="0" lang="es-E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s-E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odd</a:t>
            </a:r>
            <a:r>
              <a:rPr kumimoji="0" lang="es-E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, </a:t>
            </a:r>
            <a:r>
              <a:rPr kumimoji="0" lang="es-E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to</a:t>
            </a:r>
            <a:r>
              <a:rPr kumimoji="0" lang="es-E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s-E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make</a:t>
            </a:r>
            <a:r>
              <a:rPr kumimoji="0" lang="es-E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s-E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it</a:t>
            </a:r>
            <a:r>
              <a:rPr kumimoji="0" lang="es-E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s-E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even</a:t>
            </a:r>
            <a:r>
              <a:rPr kumimoji="0" lang="es-E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a bit </a:t>
            </a:r>
            <a:r>
              <a:rPr kumimoji="0" lang="es-E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with</a:t>
            </a:r>
            <a:r>
              <a:rPr kumimoji="0" lang="es-E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s-E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value</a:t>
            </a:r>
            <a:r>
              <a:rPr kumimoji="0" lang="es-E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1 </a:t>
            </a:r>
            <a:r>
              <a:rPr kumimoji="0" lang="es-E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is</a:t>
            </a:r>
            <a:r>
              <a:rPr kumimoji="0" lang="es-E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es-ES" sz="18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added</a:t>
            </a:r>
            <a:r>
              <a:rPr kumimoji="0" lang="es-ES" sz="1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.</a:t>
            </a:r>
            <a:endParaRPr kumimoji="0" lang="es-E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br>
              <a:rPr kumimoji="0" lang="es-E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es-E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9938" name="Picture 2" descr="Even Parit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21259" y="4625657"/>
            <a:ext cx="4171950" cy="457200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CRC y Parity Check. </a:t>
            </a:r>
            <a:r>
              <a:rPr lang="en-US" dirty="0" err="1"/>
              <a:t>Deteccion</a:t>
            </a:r>
            <a:r>
              <a:rPr lang="en-US" dirty="0"/>
              <a:t> </a:t>
            </a:r>
            <a:r>
              <a:rPr lang="en-US" dirty="0" err="1"/>
              <a:t>Errores</a:t>
            </a:r>
            <a:endParaRPr lang="en-US" dirty="0"/>
          </a:p>
        </p:txBody>
      </p:sp>
      <p:pic>
        <p:nvPicPr>
          <p:cNvPr id="10242" name="Picture 2" descr="CR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65275" y="1866899"/>
            <a:ext cx="5929183" cy="4048125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Dispositivos</a:t>
            </a:r>
            <a:r>
              <a:rPr lang="en-US" dirty="0"/>
              <a:t> en </a:t>
            </a:r>
            <a:r>
              <a:rPr lang="en-US" dirty="0" err="1"/>
              <a:t>Nivel</a:t>
            </a:r>
            <a:r>
              <a:rPr lang="en-US" dirty="0"/>
              <a:t> 2</a:t>
            </a:r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9976" y="1217434"/>
            <a:ext cx="5876925" cy="291465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</p:pic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62012" y="4219575"/>
            <a:ext cx="5800725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Network Level.</a:t>
            </a: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02554" y="1487191"/>
            <a:ext cx="56769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25062" y="3791273"/>
            <a:ext cx="56769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01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71395" y="5455081"/>
            <a:ext cx="542925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Network Level. Routing </a:t>
            </a:r>
            <a:r>
              <a:rPr lang="en-US" dirty="0" err="1"/>
              <a:t>vs</a:t>
            </a:r>
            <a:r>
              <a:rPr lang="en-US" dirty="0"/>
              <a:t> Routed Protocols</a:t>
            </a:r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21838" y="1417449"/>
            <a:ext cx="7374190" cy="4037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Modelo</a:t>
            </a:r>
            <a:r>
              <a:rPr lang="en-US" dirty="0"/>
              <a:t> </a:t>
            </a:r>
            <a:r>
              <a:rPr lang="en-US" dirty="0" err="1"/>
              <a:t>Osi</a:t>
            </a:r>
            <a:r>
              <a:rPr lang="en-US" dirty="0"/>
              <a:t>. </a:t>
            </a:r>
            <a:r>
              <a:rPr lang="en-US" dirty="0" err="1"/>
              <a:t>Encapsulamiento</a:t>
            </a:r>
            <a:r>
              <a:rPr lang="en-US" dirty="0"/>
              <a:t> (</a:t>
            </a:r>
            <a:r>
              <a:rPr lang="en-US" dirty="0" err="1"/>
              <a:t>Modelo</a:t>
            </a:r>
            <a:r>
              <a:rPr lang="en-US" dirty="0"/>
              <a:t> TCP)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0161" y="1467302"/>
            <a:ext cx="6458550" cy="4447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Transport Layer</a:t>
            </a:r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76345" y="1448527"/>
            <a:ext cx="5919302" cy="3650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Transport Layer</a:t>
            </a:r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08747" y="262825"/>
            <a:ext cx="4647795" cy="4237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6 CuadroTexto"/>
          <p:cNvSpPr txBox="1"/>
          <p:nvPr/>
        </p:nvSpPr>
        <p:spPr>
          <a:xfrm>
            <a:off x="743919" y="4881965"/>
            <a:ext cx="7490188" cy="17543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r>
              <a:rPr lang="en-US" sz="1800" dirty="0"/>
              <a:t>Bandwidth overhead would be the percentage of bytes that are not application content.</a:t>
            </a:r>
          </a:p>
          <a:p>
            <a:r>
              <a:rPr lang="en-US" sz="1800" dirty="0"/>
              <a:t>Traffic overhead would be the percentage of TCP frames that do not bear application content.</a:t>
            </a:r>
          </a:p>
          <a:p>
            <a:r>
              <a:rPr lang="en-US" sz="1800" dirty="0"/>
              <a:t>These could be calculated at the IP frame level or the application protocol level.</a:t>
            </a:r>
          </a:p>
        </p:txBody>
      </p:sp>
      <p:sp>
        <p:nvSpPr>
          <p:cNvPr id="9" name="8 CuadroTexto"/>
          <p:cNvSpPr txBox="1"/>
          <p:nvPr/>
        </p:nvSpPr>
        <p:spPr>
          <a:xfrm>
            <a:off x="387458" y="2464231"/>
            <a:ext cx="3649393" cy="95410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UDP Protocol</a:t>
            </a:r>
            <a:r>
              <a:rPr kumimoji="0" lang="en-US" sz="2800" b="0" i="0" u="none" strike="noStrike" cap="none" spc="0" normalizeH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 reduces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spc="0" normalizeH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 Traffic overhead</a:t>
            </a:r>
            <a:endParaRPr kumimoji="0" lang="en-US" sz="2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Network Level. Distance Vector and Link State Routing Protocols</a:t>
            </a: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3158" y="1395574"/>
            <a:ext cx="6918056" cy="300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66796" y="4243952"/>
            <a:ext cx="3783834" cy="2614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Routing Protocols</a:t>
            </a:r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72873" y="1289992"/>
            <a:ext cx="5429250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296" y="2673296"/>
            <a:ext cx="5305425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608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01355" y="4653851"/>
            <a:ext cx="544830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Routing Protocols</a:t>
            </a:r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1610" y="1482914"/>
            <a:ext cx="5457825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10532" y="2709136"/>
            <a:ext cx="5334000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Network Segmentation at Network Level</a:t>
            </a:r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285" y="2282126"/>
            <a:ext cx="2629475" cy="2258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57550" y="1559760"/>
            <a:ext cx="5886450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4 CuadroTexto"/>
          <p:cNvSpPr txBox="1"/>
          <p:nvPr/>
        </p:nvSpPr>
        <p:spPr>
          <a:xfrm>
            <a:off x="1456660" y="6049926"/>
            <a:ext cx="5119346" cy="3693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Una</a:t>
            </a:r>
            <a:r>
              <a:rPr kumimoji="0" lang="en-US" sz="1800" b="0" i="0" u="none" strike="noStrike" cap="none" spc="0" normalizeH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 </a:t>
            </a:r>
            <a:r>
              <a:rPr kumimoji="0" lang="en-US" sz="1800" b="0" i="0" u="none" strike="noStrike" cap="none" spc="0" normalizeH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manera</a:t>
            </a:r>
            <a:r>
              <a:rPr kumimoji="0" lang="en-US" sz="1800" b="0" i="0" u="none" strike="noStrike" cap="none" spc="0" normalizeH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 de </a:t>
            </a:r>
            <a:r>
              <a:rPr kumimoji="0" lang="en-US" sz="1800" b="0" i="0" u="none" strike="noStrike" cap="none" spc="0" normalizeH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separar</a:t>
            </a:r>
            <a:r>
              <a:rPr kumimoji="0" lang="en-US" sz="1800" b="0" i="0" u="none" strike="noStrike" cap="none" spc="0" normalizeH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 el </a:t>
            </a:r>
            <a:r>
              <a:rPr kumimoji="0" lang="en-US" sz="1800" b="0" i="0" u="none" strike="noStrike" cap="none" spc="0" normalizeH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trafico</a:t>
            </a:r>
            <a:r>
              <a:rPr kumimoji="0" lang="en-US" sz="1800" b="0" i="0" u="none" strike="noStrike" cap="none" spc="0" normalizeH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 “BROADCAST”</a:t>
            </a: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Routed Protocols. Network Layer</a:t>
            </a:r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06446" y="1334711"/>
            <a:ext cx="6573703" cy="5109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Rectángulo"/>
          <p:cNvSpPr/>
          <p:nvPr/>
        </p:nvSpPr>
        <p:spPr>
          <a:xfrm>
            <a:off x="1146875" y="5827363"/>
            <a:ext cx="6850250" cy="774915"/>
          </a:xfrm>
          <a:prstGeom prst="rect">
            <a:avLst/>
          </a:prstGeom>
          <a:noFill/>
          <a:ln w="25400" cap="flat">
            <a:solidFill>
              <a:srgbClr val="FF0000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1177871" y="5377912"/>
            <a:ext cx="1503336" cy="201478"/>
          </a:xfrm>
          <a:prstGeom prst="rect">
            <a:avLst/>
          </a:prstGeom>
          <a:noFill/>
          <a:ln w="25400" cap="flat">
            <a:solidFill>
              <a:srgbClr val="FF0000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Nivel</a:t>
            </a:r>
            <a:r>
              <a:rPr lang="en-US" dirty="0"/>
              <a:t> 4. </a:t>
            </a:r>
            <a:r>
              <a:rPr lang="en-US" dirty="0" err="1"/>
              <a:t>Transporte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91200" y="1473315"/>
            <a:ext cx="7690800" cy="5094586"/>
          </a:xfrm>
        </p:spPr>
        <p:txBody>
          <a:bodyPr>
            <a:normAutofit/>
          </a:bodyPr>
          <a:lstStyle/>
          <a:p>
            <a:r>
              <a:rPr lang="en-US" sz="2000" dirty="0" err="1"/>
              <a:t>Gobierna</a:t>
            </a:r>
            <a:r>
              <a:rPr lang="en-US" sz="2000" dirty="0"/>
              <a:t> la </a:t>
            </a:r>
            <a:r>
              <a:rPr lang="en-US" sz="2000" dirty="0" err="1"/>
              <a:t>conexión</a:t>
            </a:r>
            <a:r>
              <a:rPr lang="en-US" sz="2000" dirty="0"/>
              <a:t> </a:t>
            </a:r>
            <a:r>
              <a:rPr lang="en-US" sz="2000" dirty="0" err="1"/>
              <a:t>logica</a:t>
            </a:r>
            <a:r>
              <a:rPr lang="en-US" sz="2000" dirty="0"/>
              <a:t> entre dos “host”.</a:t>
            </a:r>
          </a:p>
          <a:p>
            <a:endParaRPr lang="en-US" sz="2000" dirty="0"/>
          </a:p>
          <a:p>
            <a:r>
              <a:rPr lang="en-US" sz="2000" dirty="0" err="1"/>
              <a:t>Proporciona</a:t>
            </a:r>
            <a:r>
              <a:rPr lang="en-US" sz="2000" dirty="0"/>
              <a:t> y </a:t>
            </a:r>
            <a:r>
              <a:rPr lang="en-US" sz="2000" dirty="0" err="1"/>
              <a:t>garantiza</a:t>
            </a:r>
            <a:r>
              <a:rPr lang="en-US" sz="2000" dirty="0"/>
              <a:t> la </a:t>
            </a:r>
            <a:r>
              <a:rPr lang="en-US" sz="2000" dirty="0" err="1"/>
              <a:t>conexión</a:t>
            </a:r>
            <a:r>
              <a:rPr lang="en-US" sz="2000" dirty="0"/>
              <a:t> entre los dos “host”</a:t>
            </a:r>
          </a:p>
          <a:p>
            <a:endParaRPr lang="en-US" sz="2000" dirty="0"/>
          </a:p>
          <a:p>
            <a:r>
              <a:rPr lang="en-US" sz="2000" dirty="0"/>
              <a:t>La </a:t>
            </a:r>
            <a:r>
              <a:rPr lang="en-US" sz="2000" dirty="0" err="1"/>
              <a:t>verificación</a:t>
            </a:r>
            <a:r>
              <a:rPr lang="en-US" sz="2000" dirty="0"/>
              <a:t> y </a:t>
            </a:r>
            <a:r>
              <a:rPr lang="en-US" sz="2000" dirty="0" err="1"/>
              <a:t>mantenimineto</a:t>
            </a:r>
            <a:r>
              <a:rPr lang="en-US" sz="2000" dirty="0"/>
              <a:t> de </a:t>
            </a:r>
            <a:r>
              <a:rPr lang="en-US" sz="2000" dirty="0" err="1"/>
              <a:t>las</a:t>
            </a:r>
            <a:r>
              <a:rPr lang="en-US" sz="2000" dirty="0"/>
              <a:t> </a:t>
            </a:r>
            <a:r>
              <a:rPr lang="en-US" sz="2000" dirty="0" err="1"/>
              <a:t>caracterisiticas</a:t>
            </a:r>
            <a:r>
              <a:rPr lang="en-US" sz="2000" dirty="0"/>
              <a:t> </a:t>
            </a:r>
            <a:r>
              <a:rPr lang="en-US" sz="2000" dirty="0" err="1"/>
              <a:t>optimas</a:t>
            </a:r>
            <a:r>
              <a:rPr lang="en-US" sz="2000" dirty="0"/>
              <a:t> de la </a:t>
            </a:r>
            <a:r>
              <a:rPr lang="en-US" sz="2000" dirty="0" err="1"/>
              <a:t>conexión</a:t>
            </a:r>
            <a:r>
              <a:rPr lang="en-US" sz="2000" dirty="0"/>
              <a:t> son </a:t>
            </a:r>
            <a:r>
              <a:rPr lang="en-US" sz="2000" dirty="0" err="1"/>
              <a:t>trasparentes</a:t>
            </a:r>
            <a:r>
              <a:rPr lang="en-US" sz="2000" dirty="0"/>
              <a:t> al </a:t>
            </a:r>
            <a:r>
              <a:rPr lang="en-US" sz="2000" dirty="0" err="1"/>
              <a:t>usuario</a:t>
            </a:r>
            <a:r>
              <a:rPr lang="en-US" sz="2000" dirty="0"/>
              <a:t>.</a:t>
            </a:r>
          </a:p>
          <a:p>
            <a:endParaRPr lang="en-US" sz="2000" dirty="0"/>
          </a:p>
          <a:p>
            <a:r>
              <a:rPr lang="en-US" sz="2000" dirty="0" err="1"/>
              <a:t>Garantiza</a:t>
            </a:r>
            <a:r>
              <a:rPr lang="en-US" sz="2000" dirty="0"/>
              <a:t> la </a:t>
            </a:r>
            <a:r>
              <a:rPr lang="en-US" sz="2000" dirty="0" err="1"/>
              <a:t>integridad</a:t>
            </a:r>
            <a:r>
              <a:rPr lang="en-US" sz="2000" dirty="0"/>
              <a:t> de los </a:t>
            </a:r>
            <a:r>
              <a:rPr lang="en-US" sz="2000" dirty="0" err="1"/>
              <a:t>datos</a:t>
            </a:r>
            <a:r>
              <a:rPr lang="en-US" sz="2000" dirty="0"/>
              <a:t> </a:t>
            </a:r>
            <a:r>
              <a:rPr lang="en-US" sz="2000" dirty="0" err="1"/>
              <a:t>para</a:t>
            </a:r>
            <a:r>
              <a:rPr lang="en-US" sz="2000" dirty="0"/>
              <a:t> </a:t>
            </a:r>
            <a:r>
              <a:rPr lang="en-US" sz="2000" dirty="0" err="1"/>
              <a:t>las</a:t>
            </a:r>
            <a:r>
              <a:rPr lang="en-US" sz="2000" dirty="0"/>
              <a:t> </a:t>
            </a:r>
            <a:r>
              <a:rPr lang="en-US" sz="2000" dirty="0" err="1"/>
              <a:t>capas</a:t>
            </a:r>
            <a:r>
              <a:rPr lang="en-US" sz="2000" dirty="0"/>
              <a:t> </a:t>
            </a:r>
            <a:r>
              <a:rPr lang="en-US" sz="2000" dirty="0" err="1"/>
              <a:t>superiores</a:t>
            </a:r>
            <a:r>
              <a:rPr lang="en-US" sz="2000" dirty="0"/>
              <a:t> </a:t>
            </a:r>
            <a:r>
              <a:rPr lang="en-US" sz="2000" dirty="0" err="1"/>
              <a:t>mediante</a:t>
            </a:r>
            <a:r>
              <a:rPr lang="en-US" sz="2000" dirty="0"/>
              <a:t> </a:t>
            </a:r>
            <a:r>
              <a:rPr lang="en-US" sz="2000" dirty="0" err="1"/>
              <a:t>mecanismos</a:t>
            </a:r>
            <a:r>
              <a:rPr lang="en-US" sz="2000" dirty="0"/>
              <a:t> de: </a:t>
            </a:r>
            <a:r>
              <a:rPr lang="en-US" sz="2000" dirty="0" err="1"/>
              <a:t>secuenciamiento</a:t>
            </a:r>
            <a:r>
              <a:rPr lang="en-US" sz="2000" dirty="0"/>
              <a:t> e </a:t>
            </a:r>
            <a:r>
              <a:rPr lang="en-US" sz="2000" dirty="0" err="1"/>
              <a:t>integridad</a:t>
            </a:r>
            <a:r>
              <a:rPr lang="en-US" sz="2000" dirty="0"/>
              <a:t> de los </a:t>
            </a:r>
            <a:r>
              <a:rPr lang="en-US" sz="2000" dirty="0" err="1"/>
              <a:t>datos</a:t>
            </a:r>
            <a:r>
              <a:rPr lang="en-US" sz="2000" dirty="0"/>
              <a:t> y CONTROL de FLUJO de la </a:t>
            </a:r>
            <a:r>
              <a:rPr lang="en-US" sz="2000" dirty="0" err="1"/>
              <a:t>información</a:t>
            </a:r>
            <a:endParaRPr lang="en-US" sz="2000" dirty="0"/>
          </a:p>
          <a:p>
            <a:endParaRPr lang="en-US" sz="2000" dirty="0"/>
          </a:p>
          <a:p>
            <a:r>
              <a:rPr lang="en-US" sz="2000" dirty="0"/>
              <a:t>DOS TIPOS DE PROTOCOLOS (</a:t>
            </a:r>
            <a:r>
              <a:rPr lang="en-US" sz="2000" dirty="0" err="1"/>
              <a:t>que</a:t>
            </a:r>
            <a:r>
              <a:rPr lang="en-US" sz="2000" dirty="0"/>
              <a:t> </a:t>
            </a:r>
            <a:r>
              <a:rPr lang="en-US" sz="2000" dirty="0" err="1"/>
              <a:t>ya</a:t>
            </a:r>
            <a:r>
              <a:rPr lang="en-US" sz="2000" dirty="0"/>
              <a:t> </a:t>
            </a:r>
            <a:r>
              <a:rPr lang="en-US" sz="2000" dirty="0" err="1"/>
              <a:t>hemos</a:t>
            </a:r>
            <a:r>
              <a:rPr lang="en-US" sz="2000" dirty="0"/>
              <a:t> </a:t>
            </a:r>
            <a:r>
              <a:rPr lang="en-US" sz="2000" dirty="0" err="1"/>
              <a:t>visto</a:t>
            </a:r>
            <a:r>
              <a:rPr lang="en-US" sz="2000" dirty="0"/>
              <a:t>): </a:t>
            </a:r>
            <a:r>
              <a:rPr lang="en-US" sz="2000" dirty="0" err="1"/>
              <a:t>Orientados</a:t>
            </a:r>
            <a:r>
              <a:rPr lang="en-US" sz="2000" dirty="0"/>
              <a:t> a </a:t>
            </a:r>
            <a:r>
              <a:rPr lang="en-US" sz="2000" dirty="0" err="1"/>
              <a:t>conexión</a:t>
            </a:r>
            <a:r>
              <a:rPr lang="en-US" sz="2000" dirty="0"/>
              <a:t> y </a:t>
            </a:r>
            <a:r>
              <a:rPr lang="en-US" sz="2000" dirty="0" err="1"/>
              <a:t>datagrama</a:t>
            </a:r>
            <a:endParaRPr lang="en-US" sz="2000" dirty="0"/>
          </a:p>
        </p:txBody>
      </p:sp>
    </p:spTree>
  </p:cSld>
  <p:clrMapOvr>
    <a:masterClrMapping/>
  </p:clrMapOvr>
  <p:transition spd="med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Nivel</a:t>
            </a:r>
            <a:r>
              <a:rPr lang="en-US" dirty="0"/>
              <a:t> 4. </a:t>
            </a:r>
            <a:r>
              <a:rPr lang="en-US" dirty="0" err="1"/>
              <a:t>Transporte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sz="1800" b="1" dirty="0"/>
              <a:t>TCP. Transmission Control Protocol.</a:t>
            </a:r>
          </a:p>
          <a:p>
            <a:pPr>
              <a:buNone/>
            </a:pPr>
            <a:endParaRPr lang="en-US" sz="1800" dirty="0"/>
          </a:p>
          <a:p>
            <a:pPr lvl="1"/>
            <a:r>
              <a:rPr lang="en-US" sz="1600" dirty="0" err="1">
                <a:solidFill>
                  <a:srgbClr val="FF0000"/>
                </a:solidFill>
              </a:rPr>
              <a:t>Orientado</a:t>
            </a:r>
            <a:r>
              <a:rPr lang="en-US" sz="1600" dirty="0">
                <a:solidFill>
                  <a:srgbClr val="FF0000"/>
                </a:solidFill>
              </a:rPr>
              <a:t> a </a:t>
            </a:r>
            <a:r>
              <a:rPr lang="en-US" sz="1600" dirty="0" err="1">
                <a:solidFill>
                  <a:srgbClr val="FF0000"/>
                </a:solidFill>
              </a:rPr>
              <a:t>Conexion</a:t>
            </a:r>
            <a:endParaRPr lang="en-US" sz="1600" dirty="0">
              <a:solidFill>
                <a:srgbClr val="FF0000"/>
              </a:solidFill>
            </a:endParaRP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Full Duplex</a:t>
            </a:r>
          </a:p>
          <a:p>
            <a:pPr lvl="1"/>
            <a:r>
              <a:rPr lang="en-US" sz="1600" dirty="0" err="1">
                <a:solidFill>
                  <a:srgbClr val="FF0000"/>
                </a:solidFill>
              </a:rPr>
              <a:t>Asegura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 err="1">
                <a:solidFill>
                  <a:srgbClr val="FF0000"/>
                </a:solidFill>
              </a:rPr>
              <a:t>integridad</a:t>
            </a:r>
            <a:r>
              <a:rPr lang="en-US" sz="1600" dirty="0">
                <a:solidFill>
                  <a:srgbClr val="FF0000"/>
                </a:solidFill>
              </a:rPr>
              <a:t> de los </a:t>
            </a:r>
            <a:r>
              <a:rPr lang="en-US" sz="1600" dirty="0" err="1">
                <a:solidFill>
                  <a:srgbClr val="FF0000"/>
                </a:solidFill>
              </a:rPr>
              <a:t>datos</a:t>
            </a:r>
            <a:endParaRPr lang="en-US" sz="1600" dirty="0">
              <a:solidFill>
                <a:srgbClr val="FF0000"/>
              </a:solidFill>
            </a:endParaRPr>
          </a:p>
          <a:p>
            <a:pPr lvl="1"/>
            <a:r>
              <a:rPr lang="en-US" sz="1600" dirty="0" err="1">
                <a:solidFill>
                  <a:srgbClr val="FF0000"/>
                </a:solidFill>
              </a:rPr>
              <a:t>Asegura</a:t>
            </a:r>
            <a:r>
              <a:rPr lang="en-US" sz="1600" dirty="0">
                <a:solidFill>
                  <a:srgbClr val="FF0000"/>
                </a:solidFill>
              </a:rPr>
              <a:t> el </a:t>
            </a:r>
            <a:r>
              <a:rPr lang="en-US" sz="1600" dirty="0" err="1">
                <a:solidFill>
                  <a:srgbClr val="FF0000"/>
                </a:solidFill>
              </a:rPr>
              <a:t>Orden</a:t>
            </a:r>
            <a:r>
              <a:rPr lang="en-US" sz="1600" dirty="0">
                <a:solidFill>
                  <a:srgbClr val="FF0000"/>
                </a:solidFill>
              </a:rPr>
              <a:t> de </a:t>
            </a:r>
            <a:r>
              <a:rPr lang="en-US" sz="1600" dirty="0" err="1">
                <a:solidFill>
                  <a:srgbClr val="FF0000"/>
                </a:solidFill>
              </a:rPr>
              <a:t>llegada</a:t>
            </a:r>
            <a:r>
              <a:rPr lang="en-US" sz="1600" dirty="0">
                <a:solidFill>
                  <a:srgbClr val="FF0000"/>
                </a:solidFill>
              </a:rPr>
              <a:t> de los </a:t>
            </a:r>
            <a:r>
              <a:rPr lang="en-US" sz="1600" dirty="0" err="1">
                <a:solidFill>
                  <a:srgbClr val="FF0000"/>
                </a:solidFill>
              </a:rPr>
              <a:t>datos</a:t>
            </a:r>
            <a:endParaRPr lang="en-US" sz="1600" dirty="0">
              <a:solidFill>
                <a:srgbClr val="FF0000"/>
              </a:solidFill>
            </a:endParaRP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Sliding Window: </a:t>
            </a:r>
            <a:r>
              <a:rPr lang="en-US" sz="1600" dirty="0" err="1">
                <a:solidFill>
                  <a:srgbClr val="FF0000"/>
                </a:solidFill>
              </a:rPr>
              <a:t>maneja</a:t>
            </a:r>
            <a:r>
              <a:rPr lang="en-US" sz="1600" dirty="0">
                <a:solidFill>
                  <a:srgbClr val="FF0000"/>
                </a:solidFill>
              </a:rPr>
              <a:t> timeouts </a:t>
            </a:r>
            <a:r>
              <a:rPr lang="en-US" sz="1600" dirty="0" err="1">
                <a:solidFill>
                  <a:srgbClr val="FF0000"/>
                </a:solidFill>
              </a:rPr>
              <a:t>retransmisiones</a:t>
            </a:r>
            <a:r>
              <a:rPr lang="en-US" sz="1600" dirty="0">
                <a:solidFill>
                  <a:srgbClr val="FF0000"/>
                </a:solidFill>
              </a:rPr>
              <a:t> y ACK</a:t>
            </a:r>
          </a:p>
          <a:p>
            <a:pPr lvl="1"/>
            <a:r>
              <a:rPr lang="en-US" sz="1600" dirty="0" err="1">
                <a:solidFill>
                  <a:srgbClr val="FF0000"/>
                </a:solidFill>
              </a:rPr>
              <a:t>Multiplexación</a:t>
            </a:r>
            <a:r>
              <a:rPr lang="en-US" sz="1600" dirty="0">
                <a:solidFill>
                  <a:srgbClr val="FF0000"/>
                </a:solidFill>
              </a:rPr>
              <a:t> de </a:t>
            </a:r>
            <a:r>
              <a:rPr lang="en-US" sz="1600" dirty="0" err="1">
                <a:solidFill>
                  <a:srgbClr val="FF0000"/>
                </a:solidFill>
              </a:rPr>
              <a:t>niveles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 err="1">
                <a:solidFill>
                  <a:srgbClr val="FF0000"/>
                </a:solidFill>
              </a:rPr>
              <a:t>superioes</a:t>
            </a:r>
            <a:r>
              <a:rPr lang="en-US" sz="1600" dirty="0">
                <a:solidFill>
                  <a:srgbClr val="FF0000"/>
                </a:solidFill>
              </a:rPr>
              <a:t> de red</a:t>
            </a:r>
          </a:p>
          <a:p>
            <a:pPr lvl="1"/>
            <a:endParaRPr lang="en-US" sz="1600" dirty="0"/>
          </a:p>
          <a:p>
            <a:pPr lvl="3"/>
            <a:r>
              <a:rPr lang="en-US" sz="1600" b="1" dirty="0"/>
              <a:t>UDP. User Datagram Protocol</a:t>
            </a:r>
          </a:p>
          <a:p>
            <a:pPr lvl="3"/>
            <a:endParaRPr lang="en-US" sz="1600" dirty="0"/>
          </a:p>
          <a:p>
            <a:pPr lvl="6">
              <a:buFont typeface="Arial" pitchFamily="34" charset="0"/>
              <a:buChar char="•"/>
            </a:pPr>
            <a:r>
              <a:rPr lang="en-US" sz="1600" dirty="0">
                <a:solidFill>
                  <a:srgbClr val="FF0000"/>
                </a:solidFill>
              </a:rPr>
              <a:t>No </a:t>
            </a:r>
            <a:r>
              <a:rPr lang="en-US" sz="1600" dirty="0" err="1">
                <a:solidFill>
                  <a:srgbClr val="FF0000"/>
                </a:solidFill>
              </a:rPr>
              <a:t>esta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 err="1">
                <a:solidFill>
                  <a:srgbClr val="FF0000"/>
                </a:solidFill>
              </a:rPr>
              <a:t>orientado</a:t>
            </a:r>
            <a:r>
              <a:rPr lang="en-US" sz="1600" dirty="0">
                <a:solidFill>
                  <a:srgbClr val="FF0000"/>
                </a:solidFill>
              </a:rPr>
              <a:t> a </a:t>
            </a:r>
            <a:r>
              <a:rPr lang="en-US" sz="1600" dirty="0" err="1">
                <a:solidFill>
                  <a:srgbClr val="FF0000"/>
                </a:solidFill>
              </a:rPr>
              <a:t>conexíon</a:t>
            </a:r>
            <a:endParaRPr lang="en-US" sz="1600" dirty="0">
              <a:solidFill>
                <a:srgbClr val="FF0000"/>
              </a:solidFill>
            </a:endParaRPr>
          </a:p>
          <a:p>
            <a:pPr lvl="6">
              <a:buFont typeface="Arial" pitchFamily="34" charset="0"/>
              <a:buChar char="•"/>
            </a:pPr>
            <a:r>
              <a:rPr lang="en-US" sz="1600" dirty="0">
                <a:solidFill>
                  <a:srgbClr val="FF0000"/>
                </a:solidFill>
              </a:rPr>
              <a:t>No hay </a:t>
            </a:r>
            <a:r>
              <a:rPr lang="en-US" sz="1600" dirty="0" err="1">
                <a:solidFill>
                  <a:srgbClr val="FF0000"/>
                </a:solidFill>
              </a:rPr>
              <a:t>fiabilidad</a:t>
            </a:r>
            <a:r>
              <a:rPr lang="en-US" sz="1600" dirty="0">
                <a:solidFill>
                  <a:srgbClr val="FF0000"/>
                </a:solidFill>
              </a:rPr>
              <a:t> en la </a:t>
            </a:r>
            <a:r>
              <a:rPr lang="en-US" sz="1600" dirty="0" err="1">
                <a:solidFill>
                  <a:srgbClr val="FF0000"/>
                </a:solidFill>
              </a:rPr>
              <a:t>conexión</a:t>
            </a:r>
            <a:endParaRPr lang="en-US" sz="1600" dirty="0">
              <a:solidFill>
                <a:srgbClr val="FF0000"/>
              </a:solidFill>
            </a:endParaRPr>
          </a:p>
          <a:p>
            <a:pPr lvl="6">
              <a:buFont typeface="Arial" pitchFamily="34" charset="0"/>
              <a:buChar char="•"/>
            </a:pPr>
            <a:r>
              <a:rPr lang="en-US" sz="1600" dirty="0">
                <a:solidFill>
                  <a:srgbClr val="FF0000"/>
                </a:solidFill>
              </a:rPr>
              <a:t>No hay </a:t>
            </a:r>
            <a:r>
              <a:rPr lang="en-US" sz="1600" dirty="0" err="1">
                <a:solidFill>
                  <a:srgbClr val="FF0000"/>
                </a:solidFill>
              </a:rPr>
              <a:t>sincronizacón</a:t>
            </a:r>
            <a:r>
              <a:rPr lang="en-US" sz="1600" dirty="0">
                <a:solidFill>
                  <a:srgbClr val="FF0000"/>
                </a:solidFill>
              </a:rPr>
              <a:t> entre “host”</a:t>
            </a:r>
          </a:p>
          <a:p>
            <a:pPr lvl="6">
              <a:buFont typeface="Arial" pitchFamily="34" charset="0"/>
              <a:buChar char="•"/>
            </a:pPr>
            <a:r>
              <a:rPr lang="en-US" sz="1600" dirty="0">
                <a:solidFill>
                  <a:srgbClr val="FF0000"/>
                </a:solidFill>
              </a:rPr>
              <a:t>No hay ACK </a:t>
            </a:r>
            <a:r>
              <a:rPr lang="en-US" sz="1600" dirty="0" err="1">
                <a:solidFill>
                  <a:srgbClr val="FF0000"/>
                </a:solidFill>
              </a:rPr>
              <a:t>por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 err="1">
                <a:solidFill>
                  <a:srgbClr val="FF0000"/>
                </a:solidFill>
              </a:rPr>
              <a:t>paquete</a:t>
            </a:r>
            <a:r>
              <a:rPr lang="en-US" sz="1600" dirty="0">
                <a:solidFill>
                  <a:srgbClr val="FF0000"/>
                </a:solidFill>
              </a:rPr>
              <a:t>  </a:t>
            </a:r>
            <a:r>
              <a:rPr lang="en-US" sz="1600" dirty="0" err="1">
                <a:solidFill>
                  <a:srgbClr val="FF0000"/>
                </a:solidFill>
              </a:rPr>
              <a:t>recibido</a:t>
            </a:r>
            <a:endParaRPr lang="en-US" sz="1600" dirty="0">
              <a:solidFill>
                <a:srgbClr val="FF0000"/>
              </a:solidFill>
            </a:endParaRPr>
          </a:p>
          <a:p>
            <a:pPr lvl="6">
              <a:buFont typeface="Arial" pitchFamily="34" charset="0"/>
              <a:buChar char="•"/>
            </a:pPr>
            <a:r>
              <a:rPr lang="en-US" sz="1600" dirty="0">
                <a:solidFill>
                  <a:srgbClr val="FF0000"/>
                </a:solidFill>
              </a:rPr>
              <a:t>LAN BROADCAST </a:t>
            </a:r>
            <a:r>
              <a:rPr lang="en-US" sz="1600" dirty="0" err="1">
                <a:solidFill>
                  <a:srgbClr val="FF0000"/>
                </a:solidFill>
              </a:rPr>
              <a:t>es</a:t>
            </a:r>
            <a:r>
              <a:rPr lang="en-US" sz="1600" dirty="0">
                <a:solidFill>
                  <a:srgbClr val="FF0000"/>
                </a:solidFill>
              </a:rPr>
              <a:t> un </a:t>
            </a:r>
            <a:r>
              <a:rPr lang="en-US" sz="1600" dirty="0" err="1">
                <a:solidFill>
                  <a:srgbClr val="FF0000"/>
                </a:solidFill>
              </a:rPr>
              <a:t>ejemplo</a:t>
            </a:r>
            <a:r>
              <a:rPr lang="en-US" sz="1600" dirty="0">
                <a:solidFill>
                  <a:srgbClr val="FF0000"/>
                </a:solidFill>
              </a:rPr>
              <a:t> de UDP </a:t>
            </a:r>
          </a:p>
          <a:p>
            <a:pPr lvl="6">
              <a:buFont typeface="Arial" pitchFamily="34" charset="0"/>
              <a:buChar char="•"/>
            </a:pPr>
            <a:r>
              <a:rPr lang="en-US" sz="1600" dirty="0">
                <a:solidFill>
                  <a:srgbClr val="FF0000"/>
                </a:solidFill>
              </a:rPr>
              <a:t>UDP reduce el </a:t>
            </a:r>
            <a:r>
              <a:rPr lang="en-US" sz="1600" dirty="0" err="1">
                <a:solidFill>
                  <a:srgbClr val="FF0000"/>
                </a:solidFill>
              </a:rPr>
              <a:t>trafico</a:t>
            </a:r>
            <a:r>
              <a:rPr lang="en-US" sz="1600" dirty="0">
                <a:solidFill>
                  <a:srgbClr val="FF0000"/>
                </a:solidFill>
              </a:rPr>
              <a:t> “overhead”</a:t>
            </a:r>
          </a:p>
          <a:p>
            <a:pPr lvl="3"/>
            <a:endParaRPr lang="en-US" sz="1600" dirty="0"/>
          </a:p>
          <a:p>
            <a:pPr lvl="1"/>
            <a:endParaRPr lang="en-US" sz="1800" dirty="0"/>
          </a:p>
          <a:p>
            <a:pPr lvl="1">
              <a:buNone/>
            </a:pPr>
            <a:endParaRPr lang="en-US" sz="1800" dirty="0"/>
          </a:p>
          <a:p>
            <a:pPr lvl="1"/>
            <a:endParaRPr lang="en-US" sz="1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29163" y="1442357"/>
            <a:ext cx="4414837" cy="4327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Nivel</a:t>
            </a:r>
            <a:r>
              <a:rPr lang="en-US" dirty="0"/>
              <a:t> 5. </a:t>
            </a:r>
            <a:r>
              <a:rPr lang="en-US" dirty="0" err="1"/>
              <a:t>Sesion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91199" y="1473315"/>
            <a:ext cx="7636371" cy="5094586"/>
          </a:xfrm>
        </p:spPr>
        <p:txBody>
          <a:bodyPr>
            <a:normAutofit/>
          </a:bodyPr>
          <a:lstStyle/>
          <a:p>
            <a:r>
              <a:rPr lang="en-US" sz="2000" dirty="0" err="1"/>
              <a:t>Proporciona</a:t>
            </a:r>
            <a:r>
              <a:rPr lang="en-US" sz="2000" dirty="0"/>
              <a:t> SINCRONIZACION entre </a:t>
            </a:r>
            <a:r>
              <a:rPr lang="en-US" sz="2000" dirty="0" err="1"/>
              <a:t>aplicaciones</a:t>
            </a:r>
            <a:r>
              <a:rPr lang="en-US" sz="2000" dirty="0"/>
              <a:t> de </a:t>
            </a:r>
            <a:r>
              <a:rPr lang="en-US" sz="2000" dirty="0" err="1"/>
              <a:t>niveles</a:t>
            </a:r>
            <a:r>
              <a:rPr lang="en-US" sz="2000" dirty="0"/>
              <a:t> </a:t>
            </a:r>
            <a:r>
              <a:rPr lang="en-US" sz="2000" dirty="0" err="1"/>
              <a:t>superiores</a:t>
            </a:r>
            <a:endParaRPr lang="en-US" sz="2000" dirty="0"/>
          </a:p>
          <a:p>
            <a:endParaRPr lang="en-US" sz="2000" dirty="0"/>
          </a:p>
          <a:p>
            <a:r>
              <a:rPr lang="en-US" sz="2000" dirty="0" err="1"/>
              <a:t>Mecanismos</a:t>
            </a:r>
            <a:r>
              <a:rPr lang="en-US" sz="2000" dirty="0"/>
              <a:t> de Data-Checking </a:t>
            </a:r>
            <a:r>
              <a:rPr lang="en-US" sz="2000" dirty="0" err="1"/>
              <a:t>para</a:t>
            </a:r>
            <a:r>
              <a:rPr lang="en-US" sz="2000" dirty="0"/>
              <a:t> </a:t>
            </a:r>
            <a:r>
              <a:rPr lang="en-US" sz="2000" dirty="0" err="1"/>
              <a:t>retransmisión</a:t>
            </a:r>
            <a:r>
              <a:rPr lang="en-US" sz="2000" dirty="0"/>
              <a:t> de </a:t>
            </a:r>
            <a:r>
              <a:rPr lang="en-US" sz="2000" dirty="0" err="1"/>
              <a:t>datos</a:t>
            </a:r>
            <a:r>
              <a:rPr lang="en-US" sz="2000" dirty="0"/>
              <a:t> en </a:t>
            </a:r>
            <a:r>
              <a:rPr lang="en-US" sz="2000" dirty="0" err="1"/>
              <a:t>caso</a:t>
            </a:r>
            <a:r>
              <a:rPr lang="en-US" sz="2000" dirty="0"/>
              <a:t> de </a:t>
            </a:r>
            <a:r>
              <a:rPr lang="en-US" sz="2000" dirty="0" err="1"/>
              <a:t>perdida</a:t>
            </a:r>
            <a:r>
              <a:rPr lang="en-US" sz="2000" dirty="0"/>
              <a:t> de </a:t>
            </a:r>
            <a:r>
              <a:rPr lang="en-US" sz="2000" dirty="0" err="1"/>
              <a:t>conexión</a:t>
            </a:r>
            <a:endParaRPr lang="en-US" sz="2000" dirty="0"/>
          </a:p>
          <a:p>
            <a:endParaRPr lang="en-US" sz="2000" dirty="0"/>
          </a:p>
          <a:p>
            <a:r>
              <a:rPr lang="en-US" sz="2000" dirty="0" err="1"/>
              <a:t>Puede</a:t>
            </a:r>
            <a:r>
              <a:rPr lang="en-US" sz="2000" dirty="0"/>
              <a:t> </a:t>
            </a:r>
            <a:r>
              <a:rPr lang="en-US" sz="2000" dirty="0" err="1"/>
              <a:t>operar</a:t>
            </a:r>
            <a:r>
              <a:rPr lang="en-US" sz="2000" dirty="0"/>
              <a:t> en </a:t>
            </a:r>
            <a:r>
              <a:rPr lang="en-US" sz="2000" dirty="0" err="1"/>
              <a:t>modo</a:t>
            </a:r>
            <a:r>
              <a:rPr lang="en-US" sz="2000" dirty="0"/>
              <a:t> HALF o FULL duplex</a:t>
            </a:r>
          </a:p>
          <a:p>
            <a:endParaRPr lang="en-US" sz="2000" dirty="0"/>
          </a:p>
          <a:p>
            <a:r>
              <a:rPr lang="en-US" sz="2000" dirty="0"/>
              <a:t>API´s se </a:t>
            </a:r>
            <a:r>
              <a:rPr lang="en-US" sz="2000" dirty="0" err="1"/>
              <a:t>consideran</a:t>
            </a:r>
            <a:r>
              <a:rPr lang="en-US" sz="2000" dirty="0"/>
              <a:t> </a:t>
            </a:r>
            <a:r>
              <a:rPr lang="en-US" sz="2000" dirty="0" err="1"/>
              <a:t>funciones</a:t>
            </a:r>
            <a:r>
              <a:rPr lang="en-US" sz="2000" dirty="0"/>
              <a:t> de </a:t>
            </a:r>
            <a:r>
              <a:rPr lang="en-US" sz="2000" dirty="0" err="1"/>
              <a:t>nivel</a:t>
            </a:r>
            <a:r>
              <a:rPr lang="en-US" sz="2000" dirty="0"/>
              <a:t> 5.</a:t>
            </a:r>
          </a:p>
          <a:p>
            <a:endParaRPr lang="en-US" sz="2000" dirty="0"/>
          </a:p>
          <a:p>
            <a:r>
              <a:rPr lang="en-US" sz="2000" dirty="0" err="1"/>
              <a:t>Protocolos</a:t>
            </a:r>
            <a:r>
              <a:rPr lang="en-US" sz="2000" dirty="0"/>
              <a:t>: NETBIOS, PPTP, RPC, SSH</a:t>
            </a:r>
          </a:p>
          <a:p>
            <a:endParaRPr lang="en-US" sz="2000" dirty="0"/>
          </a:p>
          <a:p>
            <a:r>
              <a:rPr lang="en-US" sz="2000" dirty="0" err="1"/>
              <a:t>Proporciona</a:t>
            </a:r>
            <a:r>
              <a:rPr lang="en-US" sz="2000" dirty="0"/>
              <a:t> los SOCKETS TCP. Son la </a:t>
            </a:r>
            <a:r>
              <a:rPr lang="en-US" sz="2000" dirty="0" err="1"/>
              <a:t>combinación</a:t>
            </a:r>
            <a:r>
              <a:rPr lang="en-US" sz="2000" dirty="0"/>
              <a:t> de </a:t>
            </a:r>
            <a:r>
              <a:rPr lang="en-US" sz="2000" dirty="0" err="1"/>
              <a:t>las</a:t>
            </a:r>
            <a:r>
              <a:rPr lang="en-US" sz="2000" dirty="0"/>
              <a:t> </a:t>
            </a:r>
            <a:r>
              <a:rPr lang="en-US" sz="2000" dirty="0" err="1"/>
              <a:t>direcciones</a:t>
            </a:r>
            <a:r>
              <a:rPr lang="en-US" sz="2000" dirty="0"/>
              <a:t> IP y los </a:t>
            </a:r>
            <a:r>
              <a:rPr lang="en-US" sz="2000" dirty="0" err="1"/>
              <a:t>puertos</a:t>
            </a:r>
            <a:r>
              <a:rPr lang="en-US" sz="2000" dirty="0"/>
              <a:t> de </a:t>
            </a:r>
            <a:r>
              <a:rPr lang="en-US" sz="2000" dirty="0" err="1"/>
              <a:t>conexión</a:t>
            </a:r>
            <a:r>
              <a:rPr lang="en-US" sz="2000" dirty="0"/>
              <a:t> de los HOST. Los sockets TCP </a:t>
            </a:r>
            <a:r>
              <a:rPr lang="en-US" sz="2000" dirty="0" err="1"/>
              <a:t>estan</a:t>
            </a:r>
            <a:r>
              <a:rPr lang="en-US" sz="2000" dirty="0"/>
              <a:t> </a:t>
            </a:r>
            <a:r>
              <a:rPr lang="en-US" sz="2000" dirty="0" err="1"/>
              <a:t>emparejados</a:t>
            </a:r>
            <a:r>
              <a:rPr lang="en-US" sz="2000" dirty="0"/>
              <a:t> en </a:t>
            </a:r>
            <a:r>
              <a:rPr lang="en-US" sz="2000" dirty="0" err="1"/>
              <a:t>las</a:t>
            </a:r>
            <a:r>
              <a:rPr lang="en-US" sz="2000" dirty="0"/>
              <a:t> </a:t>
            </a:r>
            <a:r>
              <a:rPr lang="en-US" sz="2000" dirty="0" err="1"/>
              <a:t>maquinas</a:t>
            </a:r>
            <a:r>
              <a:rPr lang="en-US" sz="2000" dirty="0"/>
              <a:t> </a:t>
            </a:r>
            <a:r>
              <a:rPr lang="en-US" sz="2000" dirty="0" err="1"/>
              <a:t>que</a:t>
            </a:r>
            <a:r>
              <a:rPr lang="en-US" sz="2000" dirty="0"/>
              <a:t> </a:t>
            </a:r>
            <a:r>
              <a:rPr lang="en-US" sz="2000" dirty="0" err="1"/>
              <a:t>intervienen</a:t>
            </a:r>
            <a:r>
              <a:rPr lang="en-US" sz="2000" dirty="0"/>
              <a:t> en la </a:t>
            </a:r>
            <a:r>
              <a:rPr lang="en-US" sz="2000" dirty="0" err="1"/>
              <a:t>comunicación</a:t>
            </a:r>
            <a:endParaRPr lang="en-US" sz="2000" dirty="0"/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Preguntas</a:t>
            </a:r>
            <a:r>
              <a:rPr lang="en-US" dirty="0"/>
              <a:t>. Homework</a:t>
            </a: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5782" y="1251144"/>
            <a:ext cx="5148263" cy="5351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Nivel</a:t>
            </a:r>
            <a:r>
              <a:rPr lang="en-US" dirty="0"/>
              <a:t> 6. </a:t>
            </a:r>
            <a:r>
              <a:rPr lang="en-US" dirty="0" err="1"/>
              <a:t>Presentación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91199" y="1473315"/>
            <a:ext cx="7669029" cy="5094586"/>
          </a:xfrm>
        </p:spPr>
        <p:txBody>
          <a:bodyPr/>
          <a:lstStyle/>
          <a:p>
            <a:r>
              <a:rPr lang="en-US" dirty="0"/>
              <a:t>Se </a:t>
            </a:r>
            <a:r>
              <a:rPr lang="en-US" dirty="0" err="1"/>
              <a:t>encarga</a:t>
            </a:r>
            <a:r>
              <a:rPr lang="en-US" dirty="0"/>
              <a:t> de la SINTAXIS entre los </a:t>
            </a:r>
            <a:r>
              <a:rPr lang="en-US" dirty="0" err="1"/>
              <a:t>niveles</a:t>
            </a:r>
            <a:r>
              <a:rPr lang="en-US" dirty="0"/>
              <a:t> de </a:t>
            </a:r>
            <a:r>
              <a:rPr lang="en-US" dirty="0" err="1"/>
              <a:t>aplicaición</a:t>
            </a:r>
            <a:r>
              <a:rPr lang="en-US" dirty="0"/>
              <a:t> </a:t>
            </a:r>
            <a:r>
              <a:rPr lang="en-US" dirty="0" err="1"/>
              <a:t>involucrados</a:t>
            </a:r>
            <a:r>
              <a:rPr lang="en-US" dirty="0"/>
              <a:t> en la </a:t>
            </a:r>
            <a:r>
              <a:rPr lang="en-US" dirty="0" err="1"/>
              <a:t>comunicacion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dirty="0" err="1"/>
              <a:t>Maneja</a:t>
            </a:r>
            <a:r>
              <a:rPr lang="en-US" dirty="0"/>
              <a:t> la </a:t>
            </a:r>
            <a:r>
              <a:rPr lang="en-US" dirty="0" err="1"/>
              <a:t>encriptación</a:t>
            </a:r>
            <a:r>
              <a:rPr lang="en-US" dirty="0"/>
              <a:t> de los </a:t>
            </a:r>
            <a:r>
              <a:rPr lang="en-US" dirty="0" err="1"/>
              <a:t>datos</a:t>
            </a:r>
            <a:r>
              <a:rPr lang="en-US" dirty="0"/>
              <a:t>. </a:t>
            </a:r>
          </a:p>
          <a:p>
            <a:endParaRPr lang="en-US" dirty="0"/>
          </a:p>
          <a:p>
            <a:r>
              <a:rPr lang="en-US" dirty="0"/>
              <a:t>Se </a:t>
            </a:r>
            <a:r>
              <a:rPr lang="en-US" dirty="0" err="1"/>
              <a:t>encarga</a:t>
            </a:r>
            <a:r>
              <a:rPr lang="en-US" dirty="0"/>
              <a:t> de la </a:t>
            </a:r>
            <a:r>
              <a:rPr lang="en-US" dirty="0" err="1"/>
              <a:t>compresión</a:t>
            </a:r>
            <a:r>
              <a:rPr lang="en-US" dirty="0"/>
              <a:t> de los </a:t>
            </a:r>
            <a:r>
              <a:rPr lang="en-US" dirty="0" err="1"/>
              <a:t>datos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Estandares</a:t>
            </a:r>
            <a:r>
              <a:rPr lang="en-US" dirty="0"/>
              <a:t> del </a:t>
            </a:r>
            <a:r>
              <a:rPr lang="en-US" dirty="0" err="1"/>
              <a:t>Nivel</a:t>
            </a:r>
            <a:r>
              <a:rPr lang="en-US" dirty="0"/>
              <a:t> 6: ASCII, EBCDIC, HTML, JPEG, MPEG, QuickTime, RTF, </a:t>
            </a:r>
          </a:p>
          <a:p>
            <a:endParaRPr lang="en-US" dirty="0"/>
          </a:p>
          <a:p>
            <a:r>
              <a:rPr lang="en-US" dirty="0"/>
              <a:t>La </a:t>
            </a:r>
            <a:r>
              <a:rPr lang="en-US" dirty="0" err="1"/>
              <a:t>codificacion</a:t>
            </a:r>
            <a:r>
              <a:rPr lang="en-US" dirty="0"/>
              <a:t> MIME (Multipurpose Internet Mail </a:t>
            </a:r>
            <a:r>
              <a:rPr lang="en-US" dirty="0" err="1"/>
              <a:t>Extensión</a:t>
            </a:r>
            <a:r>
              <a:rPr lang="en-US" dirty="0"/>
              <a:t>) se </a:t>
            </a:r>
            <a:r>
              <a:rPr lang="en-US" dirty="0" err="1"/>
              <a:t>realiza</a:t>
            </a:r>
            <a:r>
              <a:rPr lang="en-US" dirty="0"/>
              <a:t> a </a:t>
            </a:r>
            <a:r>
              <a:rPr lang="en-US" dirty="0" err="1"/>
              <a:t>nivel</a:t>
            </a:r>
            <a:r>
              <a:rPr lang="en-US" dirty="0"/>
              <a:t> 6</a:t>
            </a:r>
          </a:p>
        </p:txBody>
      </p:sp>
    </p:spTree>
  </p:cSld>
  <p:clrMapOvr>
    <a:masterClrMapping/>
  </p:clrMapOvr>
  <p:transition spd="med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Nivel</a:t>
            </a:r>
            <a:r>
              <a:rPr lang="en-US" dirty="0"/>
              <a:t> 7. </a:t>
            </a:r>
            <a:r>
              <a:rPr lang="en-US" dirty="0" err="1"/>
              <a:t>Aplicación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91199" y="1473315"/>
            <a:ext cx="7353343" cy="975971"/>
          </a:xfrm>
        </p:spPr>
        <p:txBody>
          <a:bodyPr/>
          <a:lstStyle/>
          <a:p>
            <a:r>
              <a:rPr lang="en-US" dirty="0" err="1"/>
              <a:t>Proporciona</a:t>
            </a:r>
            <a:r>
              <a:rPr lang="en-US" dirty="0"/>
              <a:t> </a:t>
            </a:r>
            <a:r>
              <a:rPr lang="en-US" dirty="0" err="1"/>
              <a:t>servicios</a:t>
            </a:r>
            <a:r>
              <a:rPr lang="en-US" dirty="0"/>
              <a:t> de red a </a:t>
            </a:r>
            <a:r>
              <a:rPr lang="en-US" dirty="0" err="1"/>
              <a:t>las</a:t>
            </a:r>
            <a:r>
              <a:rPr lang="en-US" dirty="0"/>
              <a:t> </a:t>
            </a:r>
            <a:r>
              <a:rPr lang="en-US" dirty="0" err="1"/>
              <a:t>aplicaciones</a:t>
            </a:r>
            <a:r>
              <a:rPr lang="en-US" dirty="0"/>
              <a:t> de </a:t>
            </a:r>
            <a:r>
              <a:rPr lang="en-US" dirty="0" err="1"/>
              <a:t>usuario</a:t>
            </a:r>
            <a:r>
              <a:rPr lang="en-US" dirty="0"/>
              <a:t> (</a:t>
            </a:r>
            <a:r>
              <a:rPr lang="en-US" dirty="0" err="1"/>
              <a:t>programas</a:t>
            </a:r>
            <a:r>
              <a:rPr lang="en-US" dirty="0"/>
              <a:t>)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6339" y="2592842"/>
            <a:ext cx="7169578" cy="3013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Aplicacion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0510" y="1764846"/>
            <a:ext cx="6859760" cy="3939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Aplicacion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28702" y="1621971"/>
            <a:ext cx="6452544" cy="1997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89720" y="3509963"/>
            <a:ext cx="6856209" cy="2009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Aplicación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45796" y="1560739"/>
            <a:ext cx="6168482" cy="4698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TCP/IP y El </a:t>
            </a:r>
            <a:r>
              <a:rPr lang="en-US" dirty="0" err="1"/>
              <a:t>Modelo</a:t>
            </a:r>
            <a:r>
              <a:rPr lang="en-US" dirty="0"/>
              <a:t> </a:t>
            </a:r>
            <a:r>
              <a:rPr lang="en-US" dirty="0" err="1"/>
              <a:t>DoD</a:t>
            </a:r>
            <a:endParaRPr lang="en-US" dirty="0"/>
          </a:p>
        </p:txBody>
      </p:sp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2"/>
          <a:srcRect l="1784" b="718"/>
          <a:stretch>
            <a:fillRect/>
          </a:stretch>
        </p:blipFill>
        <p:spPr bwMode="auto">
          <a:xfrm>
            <a:off x="2036191" y="1667070"/>
            <a:ext cx="4795740" cy="4135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330"/>
          <p:cNvSpPr/>
          <p:nvPr/>
        </p:nvSpPr>
        <p:spPr>
          <a:xfrm>
            <a:off x="0" y="0"/>
            <a:ext cx="9144000" cy="2619900"/>
          </a:xfrm>
          <a:prstGeom prst="rect">
            <a:avLst/>
          </a:prstGeom>
          <a:solidFill>
            <a:srgbClr val="03489D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106" name="Shape 331"/>
          <p:cNvSpPr txBox="1">
            <a:spLocks noGrp="1"/>
          </p:cNvSpPr>
          <p:nvPr>
            <p:ph type="title" idx="4294967295"/>
          </p:nvPr>
        </p:nvSpPr>
        <p:spPr>
          <a:xfrm>
            <a:off x="0" y="1155700"/>
            <a:ext cx="6745288" cy="1546225"/>
          </a:xfrm>
          <a:prstGeom prst="rect">
            <a:avLst/>
          </a:prstGeom>
        </p:spPr>
        <p:txBody>
          <a:bodyPr>
            <a:normAutofit/>
          </a:bodyPr>
          <a:lstStyle>
            <a:lvl1pPr defTabSz="603504">
              <a:defRPr sz="5800">
                <a:solidFill>
                  <a:srgbClr val="FFFFFF"/>
                </a:solidFill>
              </a:defRPr>
            </a:lvl1pPr>
          </a:lstStyle>
          <a:p>
            <a:r>
              <a:rPr lang="es-ES" sz="3600" dirty="0">
                <a:solidFill>
                  <a:schemeClr val="bg1"/>
                </a:solidFill>
                <a:latin typeface="Arial Black"/>
                <a:ea typeface="Arial Black"/>
                <a:cs typeface="Arial Black"/>
                <a:sym typeface="Arial Black"/>
              </a:rPr>
              <a:t>¡</a:t>
            </a:r>
            <a:r>
              <a:rPr sz="3600" dirty="0" err="1">
                <a:solidFill>
                  <a:schemeClr val="bg1"/>
                </a:solidFill>
                <a:latin typeface="Arial Black"/>
                <a:ea typeface="Arial Black"/>
                <a:cs typeface="Arial Black"/>
                <a:sym typeface="Arial Black"/>
              </a:rPr>
              <a:t>Muchas</a:t>
            </a:r>
            <a:r>
              <a:rPr sz="3600" dirty="0">
                <a:solidFill>
                  <a:schemeClr val="bg1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s-ES" sz="3600" dirty="0">
                <a:solidFill>
                  <a:schemeClr val="bg1"/>
                </a:solidFill>
                <a:latin typeface="Arial Black"/>
                <a:ea typeface="Arial Black"/>
                <a:cs typeface="Arial Black"/>
                <a:sym typeface="Arial Black"/>
              </a:rPr>
              <a:t>g</a:t>
            </a:r>
            <a:r>
              <a:rPr sz="3600" dirty="0" err="1">
                <a:solidFill>
                  <a:schemeClr val="bg1"/>
                </a:solidFill>
                <a:latin typeface="Arial Black"/>
                <a:ea typeface="Arial Black"/>
                <a:cs typeface="Arial Black"/>
                <a:sym typeface="Arial Black"/>
              </a:rPr>
              <a:t>racias</a:t>
            </a:r>
            <a:r>
              <a:rPr lang="es-ES" sz="3600" dirty="0">
                <a:solidFill>
                  <a:schemeClr val="bg1"/>
                </a:solidFill>
                <a:latin typeface="Arial Black"/>
                <a:ea typeface="Arial Black"/>
                <a:cs typeface="Arial Black"/>
                <a:sym typeface="Arial Black"/>
              </a:rPr>
              <a:t>!</a:t>
            </a:r>
            <a:endParaRPr sz="3600" dirty="0">
              <a:solidFill>
                <a:schemeClr val="bg1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07" name="Shape 333"/>
          <p:cNvSpPr txBox="1">
            <a:spLocks noGrp="1"/>
          </p:cNvSpPr>
          <p:nvPr>
            <p:ph type="body" sz="half" idx="4294967295"/>
          </p:nvPr>
        </p:nvSpPr>
        <p:spPr>
          <a:xfrm>
            <a:off x="0" y="4273548"/>
            <a:ext cx="6665913" cy="1893891"/>
          </a:xfrm>
          <a:prstGeom prst="rect">
            <a:avLst/>
          </a:prstGeom>
        </p:spPr>
        <p:txBody>
          <a:bodyPr/>
          <a:lstStyle>
            <a:lvl1pPr>
              <a:buSzTx/>
              <a:buNone/>
              <a:defRPr sz="2000"/>
            </a:lvl1pPr>
          </a:lstStyle>
          <a:p>
            <a:r>
              <a:rPr lang="es-ES" sz="3000" dirty="0">
                <a:latin typeface="Montserrat Bold"/>
                <a:ea typeface="Montserrat Bold"/>
                <a:cs typeface="Montserrat Bold"/>
              </a:rPr>
              <a:t>J. Ignacio Alonso </a:t>
            </a:r>
            <a:r>
              <a:rPr lang="es-ES" sz="3000" dirty="0" err="1">
                <a:latin typeface="Montserrat Bold"/>
                <a:ea typeface="Montserrat Bold"/>
                <a:cs typeface="Montserrat Bold"/>
              </a:rPr>
              <a:t>Montull</a:t>
            </a:r>
            <a:endParaRPr sz="3000" dirty="0">
              <a:latin typeface="Montserrat Bold"/>
              <a:ea typeface="Montserrat Bold"/>
              <a:cs typeface="Montserrat Bold"/>
            </a:endParaRPr>
          </a:p>
        </p:txBody>
      </p:sp>
      <p:sp>
        <p:nvSpPr>
          <p:cNvPr id="108" name="Shape 334"/>
          <p:cNvSpPr/>
          <p:nvPr/>
        </p:nvSpPr>
        <p:spPr>
          <a:xfrm>
            <a:off x="813270" y="3775940"/>
            <a:ext cx="1533603" cy="137701"/>
          </a:xfrm>
          <a:prstGeom prst="rect">
            <a:avLst/>
          </a:prstGeom>
          <a:solidFill>
            <a:srgbClr val="03489D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>
              <a:defRPr>
                <a:solidFill>
                  <a:srgbClr val="454F5B"/>
                </a:solidFill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Preguntas</a:t>
            </a:r>
            <a:r>
              <a:rPr lang="en-US" dirty="0"/>
              <a:t>. Homework</a:t>
            </a: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5782" y="1251144"/>
            <a:ext cx="5148263" cy="5351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Flecha derecha"/>
          <p:cNvSpPr/>
          <p:nvPr/>
        </p:nvSpPr>
        <p:spPr>
          <a:xfrm>
            <a:off x="1768642" y="1816769"/>
            <a:ext cx="481263" cy="611378"/>
          </a:xfrm>
          <a:prstGeom prst="rightArrow">
            <a:avLst/>
          </a:prstGeom>
          <a:solidFill>
            <a:srgbClr val="FFFFFF"/>
          </a:solidFill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7" name="6 Flecha derecha"/>
          <p:cNvSpPr/>
          <p:nvPr/>
        </p:nvSpPr>
        <p:spPr>
          <a:xfrm>
            <a:off x="1764631" y="2763253"/>
            <a:ext cx="481263" cy="611378"/>
          </a:xfrm>
          <a:prstGeom prst="rightArrow">
            <a:avLst/>
          </a:prstGeom>
          <a:solidFill>
            <a:srgbClr val="FFFFFF"/>
          </a:solidFill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8" name="7 Flecha derecha"/>
          <p:cNvSpPr/>
          <p:nvPr/>
        </p:nvSpPr>
        <p:spPr>
          <a:xfrm>
            <a:off x="1752600" y="4664243"/>
            <a:ext cx="481263" cy="611378"/>
          </a:xfrm>
          <a:prstGeom prst="rightArrow">
            <a:avLst/>
          </a:prstGeom>
          <a:solidFill>
            <a:srgbClr val="FFFFFF"/>
          </a:solidFill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9" name="8 Flecha derecha"/>
          <p:cNvSpPr/>
          <p:nvPr/>
        </p:nvSpPr>
        <p:spPr>
          <a:xfrm>
            <a:off x="1824790" y="5783179"/>
            <a:ext cx="481263" cy="611378"/>
          </a:xfrm>
          <a:prstGeom prst="rightArrow">
            <a:avLst/>
          </a:prstGeom>
          <a:solidFill>
            <a:srgbClr val="FFFFFF"/>
          </a:solidFill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Preguntas</a:t>
            </a:r>
            <a:r>
              <a:rPr lang="en-US" dirty="0"/>
              <a:t>. Homework</a:t>
            </a: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46555" y="1130149"/>
            <a:ext cx="4601498" cy="5405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Preguntas</a:t>
            </a:r>
            <a:r>
              <a:rPr lang="en-US" dirty="0"/>
              <a:t>. Homework</a:t>
            </a: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46555" y="1130149"/>
            <a:ext cx="4601498" cy="5405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Flecha derecha"/>
          <p:cNvSpPr/>
          <p:nvPr/>
        </p:nvSpPr>
        <p:spPr>
          <a:xfrm>
            <a:off x="2286000" y="1323474"/>
            <a:ext cx="481263" cy="611378"/>
          </a:xfrm>
          <a:prstGeom prst="rightArrow">
            <a:avLst/>
          </a:prstGeom>
          <a:solidFill>
            <a:srgbClr val="FFFFFF"/>
          </a:solidFill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5" name="4 Flecha derecha"/>
          <p:cNvSpPr/>
          <p:nvPr/>
        </p:nvSpPr>
        <p:spPr>
          <a:xfrm>
            <a:off x="2298032" y="2358190"/>
            <a:ext cx="481263" cy="611378"/>
          </a:xfrm>
          <a:prstGeom prst="rightArrow">
            <a:avLst/>
          </a:prstGeom>
          <a:solidFill>
            <a:srgbClr val="FFFFFF"/>
          </a:solidFill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6" name="5 Flecha derecha"/>
          <p:cNvSpPr/>
          <p:nvPr/>
        </p:nvSpPr>
        <p:spPr>
          <a:xfrm>
            <a:off x="2322094" y="3946359"/>
            <a:ext cx="481263" cy="611378"/>
          </a:xfrm>
          <a:prstGeom prst="rightArrow">
            <a:avLst/>
          </a:prstGeom>
          <a:solidFill>
            <a:srgbClr val="FFFFFF"/>
          </a:solidFill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7" name="6 Flecha derecha"/>
          <p:cNvSpPr/>
          <p:nvPr/>
        </p:nvSpPr>
        <p:spPr>
          <a:xfrm>
            <a:off x="2334126" y="4848727"/>
            <a:ext cx="481263" cy="611378"/>
          </a:xfrm>
          <a:prstGeom prst="rightArrow">
            <a:avLst/>
          </a:prstGeom>
          <a:solidFill>
            <a:srgbClr val="FFFFFF"/>
          </a:solidFill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8" name="7 Flecha derecha"/>
          <p:cNvSpPr/>
          <p:nvPr/>
        </p:nvSpPr>
        <p:spPr>
          <a:xfrm>
            <a:off x="2358189" y="5715000"/>
            <a:ext cx="481263" cy="611378"/>
          </a:xfrm>
          <a:prstGeom prst="rightArrow">
            <a:avLst/>
          </a:prstGeom>
          <a:solidFill>
            <a:srgbClr val="FFFFFF"/>
          </a:solidFill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OSI y TCP</a:t>
            </a: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707" y="1449490"/>
            <a:ext cx="6572250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70064" y="3655448"/>
            <a:ext cx="6305550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Desdemona template">
  <a:themeElements>
    <a:clrScheme name="Desdemona templa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0000FF"/>
      </a:hlink>
      <a:folHlink>
        <a:srgbClr val="FF00FF"/>
      </a:folHlink>
    </a:clrScheme>
    <a:fontScheme name="Desdemona templat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Desdemona templa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Desdemona template">
  <a:themeElements>
    <a:clrScheme name="Desdemona templa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0000FF"/>
      </a:hlink>
      <a:folHlink>
        <a:srgbClr val="FF00FF"/>
      </a:folHlink>
    </a:clrScheme>
    <a:fontScheme name="Desdemona templat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Desdemona templa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4772</TotalTime>
  <Words>1206</Words>
  <Application>Microsoft Office PowerPoint</Application>
  <PresentationFormat>Presentación en pantalla (4:3)</PresentationFormat>
  <Paragraphs>236</Paragraphs>
  <Slides>56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56</vt:i4>
      </vt:variant>
    </vt:vector>
  </HeadingPairs>
  <TitlesOfParts>
    <vt:vector size="61" baseType="lpstr">
      <vt:lpstr>Arial</vt:lpstr>
      <vt:lpstr>Arial Black</vt:lpstr>
      <vt:lpstr>Montserrat Bold</vt:lpstr>
      <vt:lpstr>Montserrat Regular</vt:lpstr>
      <vt:lpstr>Desdemona template</vt:lpstr>
      <vt:lpstr>NETWORKING 04 Marzo 2021</vt:lpstr>
      <vt:lpstr>El Modelo OSI</vt:lpstr>
      <vt:lpstr>Presentación de PowerPoint</vt:lpstr>
      <vt:lpstr>Modelo Osi. Encapsulamiento (Modelo TCP)</vt:lpstr>
      <vt:lpstr>Preguntas. Homework</vt:lpstr>
      <vt:lpstr>Preguntas. Homework</vt:lpstr>
      <vt:lpstr>Preguntas. Homework</vt:lpstr>
      <vt:lpstr>Preguntas. Homework</vt:lpstr>
      <vt:lpstr>OSI y TCP</vt:lpstr>
      <vt:lpstr>Protocolos TCP/IP nivel 7</vt:lpstr>
      <vt:lpstr>TCP/IP nivel 7</vt:lpstr>
      <vt:lpstr>Nivels 6 y 5 en TCP/IP</vt:lpstr>
      <vt:lpstr>Transporte. Nivel 4</vt:lpstr>
      <vt:lpstr>Nivel 4. Virtual Circuit Setup. TCP</vt:lpstr>
      <vt:lpstr>Nivel 4. UDP</vt:lpstr>
      <vt:lpstr>Nivel 4. Puertos. Multitarea</vt:lpstr>
      <vt:lpstr>Nivel 4. Puertos</vt:lpstr>
      <vt:lpstr>NETWORKING 18 Marzo 2021</vt:lpstr>
      <vt:lpstr>Nivel 3. Network</vt:lpstr>
      <vt:lpstr>Jerarquia de las direcciones IP</vt:lpstr>
      <vt:lpstr>Protocolos Genericos a nivel de Red</vt:lpstr>
      <vt:lpstr>DATA LINK</vt:lpstr>
      <vt:lpstr>TEST.</vt:lpstr>
      <vt:lpstr>TEST.</vt:lpstr>
      <vt:lpstr>TEST</vt:lpstr>
      <vt:lpstr>TEST</vt:lpstr>
      <vt:lpstr>TCP/IP. Un poco mas</vt:lpstr>
      <vt:lpstr>Encapsulamiento entre niveles de red</vt:lpstr>
      <vt:lpstr>Encapsulamiento en distintos niveles de red</vt:lpstr>
      <vt:lpstr>Encabezamientos de paquetes de datos</vt:lpstr>
      <vt:lpstr>Data LINK</vt:lpstr>
      <vt:lpstr>Data Link </vt:lpstr>
      <vt:lpstr>Data Link. DATA FRAMING</vt:lpstr>
      <vt:lpstr>Data Link</vt:lpstr>
      <vt:lpstr>Parity Check. Deteccion errores</vt:lpstr>
      <vt:lpstr>CRC y Parity Check. Deteccion Errores</vt:lpstr>
      <vt:lpstr>Dispositivos en Nivel 2</vt:lpstr>
      <vt:lpstr>Network Level.</vt:lpstr>
      <vt:lpstr>Network Level. Routing vs Routed Protocols</vt:lpstr>
      <vt:lpstr>Transport Layer</vt:lpstr>
      <vt:lpstr>Transport Layer</vt:lpstr>
      <vt:lpstr>Network Level. Distance Vector and Link State Routing Protocols</vt:lpstr>
      <vt:lpstr>Routing Protocols</vt:lpstr>
      <vt:lpstr>Routing Protocols</vt:lpstr>
      <vt:lpstr>Network Segmentation at Network Level</vt:lpstr>
      <vt:lpstr>Routed Protocols. Network Layer</vt:lpstr>
      <vt:lpstr>Nivel 4. Transporte</vt:lpstr>
      <vt:lpstr>Nivel 4. Transporte</vt:lpstr>
      <vt:lpstr>Nivel 5. Sesion</vt:lpstr>
      <vt:lpstr>Nivel 6. Presentación</vt:lpstr>
      <vt:lpstr>Nivel 7. Aplicación</vt:lpstr>
      <vt:lpstr>Aplicacion</vt:lpstr>
      <vt:lpstr>Aplicacion</vt:lpstr>
      <vt:lpstr>Aplicación</vt:lpstr>
      <vt:lpstr> TCP/IP y El Modelo DoD</vt:lpstr>
      <vt:lpstr>¡Muchas gracias!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4 Management and Operations: S1: Underpinning Management Theories</dc:title>
  <dc:creator>Administrador</dc:creator>
  <cp:lastModifiedBy>Daniel Sánchez Sánchez</cp:lastModifiedBy>
  <cp:revision>46</cp:revision>
  <dcterms:modified xsi:type="dcterms:W3CDTF">2021-03-18T10:46:33Z</dcterms:modified>
</cp:coreProperties>
</file>